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42"/>
  </p:notesMasterIdLst>
  <p:sldIdLst>
    <p:sldId id="256" r:id="rId2"/>
    <p:sldId id="332" r:id="rId3"/>
    <p:sldId id="333" r:id="rId4"/>
    <p:sldId id="257" r:id="rId5"/>
    <p:sldId id="258" r:id="rId6"/>
    <p:sldId id="259" r:id="rId7"/>
    <p:sldId id="337" r:id="rId8"/>
    <p:sldId id="338" r:id="rId9"/>
    <p:sldId id="339" r:id="rId10"/>
    <p:sldId id="336" r:id="rId11"/>
    <p:sldId id="264" r:id="rId12"/>
    <p:sldId id="265" r:id="rId13"/>
    <p:sldId id="340" r:id="rId14"/>
    <p:sldId id="343" r:id="rId15"/>
    <p:sldId id="262" r:id="rId16"/>
    <p:sldId id="342" r:id="rId17"/>
    <p:sldId id="266" r:id="rId18"/>
    <p:sldId id="344" r:id="rId19"/>
    <p:sldId id="345" r:id="rId20"/>
    <p:sldId id="267" r:id="rId21"/>
    <p:sldId id="270" r:id="rId22"/>
    <p:sldId id="272" r:id="rId23"/>
    <p:sldId id="346" r:id="rId24"/>
    <p:sldId id="352" r:id="rId25"/>
    <p:sldId id="347" r:id="rId26"/>
    <p:sldId id="348" r:id="rId27"/>
    <p:sldId id="349" r:id="rId28"/>
    <p:sldId id="350" r:id="rId29"/>
    <p:sldId id="351" r:id="rId30"/>
    <p:sldId id="359" r:id="rId31"/>
    <p:sldId id="282" r:id="rId32"/>
    <p:sldId id="353" r:id="rId33"/>
    <p:sldId id="360" r:id="rId34"/>
    <p:sldId id="354" r:id="rId35"/>
    <p:sldId id="357" r:id="rId36"/>
    <p:sldId id="358" r:id="rId37"/>
    <p:sldId id="361" r:id="rId38"/>
    <p:sldId id="362" r:id="rId39"/>
    <p:sldId id="364" r:id="rId40"/>
    <p:sldId id="341"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6585" autoAdjust="0"/>
  </p:normalViewPr>
  <p:slideViewPr>
    <p:cSldViewPr>
      <p:cViewPr varScale="1">
        <p:scale>
          <a:sx n="77" d="100"/>
          <a:sy n="77" d="100"/>
        </p:scale>
        <p:origin x="24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4EE-5863-4B9E-9C1E-83A7229DF53D}" type="datetimeFigureOut">
              <a:rPr lang="zh-CN" altLang="en-US" smtClean="0"/>
              <a:t>2019/5/21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AC248-4629-4816-8883-EB66596984A1}" type="slidenum">
              <a:rPr lang="zh-CN" altLang="en-US" smtClean="0"/>
              <a:t>‹#›</a:t>
            </a:fld>
            <a:endParaRPr lang="zh-CN" altLang="en-US"/>
          </a:p>
        </p:txBody>
      </p:sp>
    </p:spTree>
    <p:extLst>
      <p:ext uri="{BB962C8B-B14F-4D97-AF65-F5344CB8AC3E}">
        <p14:creationId xmlns:p14="http://schemas.microsoft.com/office/powerpoint/2010/main" val="332690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95969A2-0240-4717-94FC-EF903AC5CBC5}" type="slidenum">
              <a:rPr lang="en-US" altLang="zh-CN"/>
              <a:pPr/>
              <a:t>39</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6834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9922A-DAE7-4A51-8FFE-9D1EFAD4A8E5}"/>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B08E5BBC-65AD-4D46-836A-910889E33B8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740690-CF41-4BB9-8CA9-C483635CC553}"/>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57BA5239-E78D-4438-97DA-1D8270E999F2}"/>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7B53B8B0-28E7-4D45-83FE-F6CC06FEA371}"/>
              </a:ext>
            </a:extLst>
          </p:cNvPr>
          <p:cNvSpPr>
            <a:spLocks noGrp="1"/>
          </p:cNvSpPr>
          <p:nvPr>
            <p:ph type="sldNum" sz="quarter" idx="12"/>
          </p:nvPr>
        </p:nvSpPr>
        <p:spPr/>
        <p:txBody>
          <a:bodyPr/>
          <a:lstStyle/>
          <a:p>
            <a:fld id="{91A33231-8C6B-4AAC-8FDF-C392C610DAD6}" type="slidenum">
              <a:rPr lang="en-US" altLang="zh-CN" smtClean="0"/>
              <a:pPr/>
              <a:t>‹#›</a:t>
            </a:fld>
            <a:endParaRPr lang="en-US" altLang="zh-CN"/>
          </a:p>
        </p:txBody>
      </p:sp>
    </p:spTree>
    <p:extLst>
      <p:ext uri="{BB962C8B-B14F-4D97-AF65-F5344CB8AC3E}">
        <p14:creationId xmlns:p14="http://schemas.microsoft.com/office/powerpoint/2010/main" val="59823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731CD-5056-425E-BF97-A0C061CDDE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2EDEE2-9C3B-4695-A05C-5AD627804F5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60562C-377A-4CCE-9724-725D9A007F7E}"/>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1CB57C41-F875-4B39-BF18-2C882246DA43}"/>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02EB06D2-04DE-48D6-85C6-2C532C36D89D}"/>
              </a:ext>
            </a:extLst>
          </p:cNvPr>
          <p:cNvSpPr>
            <a:spLocks noGrp="1"/>
          </p:cNvSpPr>
          <p:nvPr>
            <p:ph type="sldNum" sz="quarter" idx="12"/>
          </p:nvPr>
        </p:nvSpPr>
        <p:spPr/>
        <p:txBody>
          <a:bodyPr/>
          <a:lstStyle/>
          <a:p>
            <a:fld id="{7C2775EF-02AF-4A63-B5E6-E4B3F1B07657}" type="slidenum">
              <a:rPr lang="en-US" altLang="zh-CN" smtClean="0"/>
              <a:pPr/>
              <a:t>‹#›</a:t>
            </a:fld>
            <a:endParaRPr lang="en-US" altLang="zh-CN"/>
          </a:p>
        </p:txBody>
      </p:sp>
    </p:spTree>
    <p:extLst>
      <p:ext uri="{BB962C8B-B14F-4D97-AF65-F5344CB8AC3E}">
        <p14:creationId xmlns:p14="http://schemas.microsoft.com/office/powerpoint/2010/main" val="411583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2DF53F-7758-443C-ADBD-D2A943788C5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2F2FDF-2F63-458A-9486-0BF007BFDD36}"/>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7AD66E6-F05D-403A-A390-DFA5DCA98AD5}"/>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32E04490-7164-4C15-BC7D-EB4D02ECE81E}"/>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82A19730-78A4-461C-8E69-903D91F75771}"/>
              </a:ext>
            </a:extLst>
          </p:cNvPr>
          <p:cNvSpPr>
            <a:spLocks noGrp="1"/>
          </p:cNvSpPr>
          <p:nvPr>
            <p:ph type="sldNum" sz="quarter" idx="12"/>
          </p:nvPr>
        </p:nvSpPr>
        <p:spPr/>
        <p:txBody>
          <a:bodyPr/>
          <a:lstStyle/>
          <a:p>
            <a:fld id="{46C51134-BA8A-4B94-82DB-89090F003A60}" type="slidenum">
              <a:rPr lang="en-US" altLang="zh-CN" smtClean="0"/>
              <a:pPr/>
              <a:t>‹#›</a:t>
            </a:fld>
            <a:endParaRPr lang="en-US" altLang="zh-CN"/>
          </a:p>
        </p:txBody>
      </p:sp>
    </p:spTree>
    <p:extLst>
      <p:ext uri="{BB962C8B-B14F-4D97-AF65-F5344CB8AC3E}">
        <p14:creationId xmlns:p14="http://schemas.microsoft.com/office/powerpoint/2010/main" val="1827462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09905-0DAE-4085-B2E1-3757DA582E71}"/>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5BD7F75-D178-439F-A0B3-2B7CC99C60AC}"/>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20CA80D-C72A-41ED-BB71-3CF7E9991948}"/>
              </a:ext>
            </a:extLst>
          </p:cNvPr>
          <p:cNvSpPr>
            <a:spLocks noGrp="1"/>
          </p:cNvSpPr>
          <p:nvPr>
            <p:ph sz="half" idx="2"/>
          </p:nvPr>
        </p:nvSpPr>
        <p:spPr>
          <a:xfrm>
            <a:off x="51450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38D14D1-0F67-473B-B7F3-8E46236A3481}"/>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01998AF-8EB3-44AA-9545-B37C4814547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091AE7E-CEB2-4B23-8F06-48E93F368EA2}"/>
              </a:ext>
            </a:extLst>
          </p:cNvPr>
          <p:cNvSpPr>
            <a:spLocks noGrp="1"/>
          </p:cNvSpPr>
          <p:nvPr>
            <p:ph type="sldNum" sz="quarter" idx="12"/>
          </p:nvPr>
        </p:nvSpPr>
        <p:spPr>
          <a:xfrm>
            <a:off x="7042150" y="6243638"/>
            <a:ext cx="1905000" cy="457200"/>
          </a:xfrm>
        </p:spPr>
        <p:txBody>
          <a:bodyPr/>
          <a:lstStyle>
            <a:lvl1pPr>
              <a:defRPr/>
            </a:lvl1pPr>
          </a:lstStyle>
          <a:p>
            <a:fld id="{63A23B85-B7F7-4E5D-B2FD-9B03D60DBBAB}" type="slidenum">
              <a:rPr lang="en-US" altLang="zh-CN"/>
              <a:pPr/>
              <a:t>‹#›</a:t>
            </a:fld>
            <a:endParaRPr lang="en-US" altLang="zh-CN"/>
          </a:p>
        </p:txBody>
      </p:sp>
    </p:spTree>
    <p:extLst>
      <p:ext uri="{BB962C8B-B14F-4D97-AF65-F5344CB8AC3E}">
        <p14:creationId xmlns:p14="http://schemas.microsoft.com/office/powerpoint/2010/main" val="3945026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2B753-27EA-4FB0-89E5-40F8A4EF0CD6}"/>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BF52C1-AE2B-40EE-97B7-9F7D7C8D3FD6}"/>
              </a:ext>
            </a:extLst>
          </p:cNvPr>
          <p:cNvSpPr>
            <a:spLocks noGrp="1"/>
          </p:cNvSpPr>
          <p:nvPr>
            <p:ph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217B546-47FB-429C-B9D8-FDA8C84BBA94}"/>
              </a:ext>
            </a:extLst>
          </p:cNvPr>
          <p:cNvSpPr>
            <a:spLocks noGrp="1"/>
          </p:cNvSpPr>
          <p:nvPr>
            <p:ph sz="quarter" idx="2"/>
          </p:nvPr>
        </p:nvSpPr>
        <p:spPr>
          <a:xfrm>
            <a:off x="51450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705ACF9D-12D6-4B31-92E4-44190E4312C3}"/>
              </a:ext>
            </a:extLst>
          </p:cNvPr>
          <p:cNvSpPr>
            <a:spLocks noGrp="1"/>
          </p:cNvSpPr>
          <p:nvPr>
            <p:ph sz="quarter" idx="3"/>
          </p:nvPr>
        </p:nvSpPr>
        <p:spPr>
          <a:xfrm>
            <a:off x="51450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015BE88E-4248-4C0F-8746-370236B44E42}"/>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813F8CDC-25F0-45C3-9203-ABF5616628FB}"/>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6604CB0A-0C97-4538-A6EC-4974B8B464F5}"/>
              </a:ext>
            </a:extLst>
          </p:cNvPr>
          <p:cNvSpPr>
            <a:spLocks noGrp="1"/>
          </p:cNvSpPr>
          <p:nvPr>
            <p:ph type="sldNum" sz="quarter" idx="12"/>
          </p:nvPr>
        </p:nvSpPr>
        <p:spPr>
          <a:xfrm>
            <a:off x="7042150" y="6243638"/>
            <a:ext cx="1905000" cy="457200"/>
          </a:xfrm>
        </p:spPr>
        <p:txBody>
          <a:bodyPr/>
          <a:lstStyle>
            <a:lvl1pPr>
              <a:defRPr/>
            </a:lvl1pPr>
          </a:lstStyle>
          <a:p>
            <a:fld id="{9DEA6F73-3605-41B2-84EE-78C917656D3F}" type="slidenum">
              <a:rPr lang="en-US" altLang="zh-CN"/>
              <a:pPr/>
              <a:t>‹#›</a:t>
            </a:fld>
            <a:endParaRPr lang="en-US" altLang="zh-CN"/>
          </a:p>
        </p:txBody>
      </p:sp>
    </p:spTree>
    <p:extLst>
      <p:ext uri="{BB962C8B-B14F-4D97-AF65-F5344CB8AC3E}">
        <p14:creationId xmlns:p14="http://schemas.microsoft.com/office/powerpoint/2010/main" val="1045241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C5C6-0837-4830-8CB8-7D6342255ED5}"/>
              </a:ext>
            </a:extLst>
          </p:cNvPr>
          <p:cNvSpPr>
            <a:spLocks noGrp="1"/>
          </p:cNvSpPr>
          <p:nvPr>
            <p:ph type="title" sz="quarter"/>
          </p:nvPr>
        </p:nvSpPr>
        <p:spPr>
          <a:xfrm>
            <a:off x="1150938" y="214313"/>
            <a:ext cx="7793037" cy="1462087"/>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C1CB8F-B597-492F-B684-299234837B33}"/>
              </a:ext>
            </a:extLst>
          </p:cNvPr>
          <p:cNvSpPr>
            <a:spLocks noGrp="1"/>
          </p:cNvSpPr>
          <p:nvPr>
            <p:ph sz="quarter" idx="1"/>
          </p:nvPr>
        </p:nvSpPr>
        <p:spPr>
          <a:xfrm>
            <a:off x="11826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1B083DB-830D-4B88-AE4A-9BFF7B9F3ABA}"/>
              </a:ext>
            </a:extLst>
          </p:cNvPr>
          <p:cNvSpPr>
            <a:spLocks noGrp="1"/>
          </p:cNvSpPr>
          <p:nvPr>
            <p:ph sz="quarter" idx="2"/>
          </p:nvPr>
        </p:nvSpPr>
        <p:spPr>
          <a:xfrm>
            <a:off x="51450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8A67AF93-29E2-4F8F-9562-8A7687C3407A}"/>
              </a:ext>
            </a:extLst>
          </p:cNvPr>
          <p:cNvSpPr>
            <a:spLocks noGrp="1"/>
          </p:cNvSpPr>
          <p:nvPr>
            <p:ph sz="quarter" idx="3"/>
          </p:nvPr>
        </p:nvSpPr>
        <p:spPr>
          <a:xfrm>
            <a:off x="11826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a:extLst>
              <a:ext uri="{FF2B5EF4-FFF2-40B4-BE49-F238E27FC236}">
                <a16:creationId xmlns:a16="http://schemas.microsoft.com/office/drawing/2014/main" id="{097B7D64-4387-470E-A574-60C4D0117F38}"/>
              </a:ext>
            </a:extLst>
          </p:cNvPr>
          <p:cNvSpPr>
            <a:spLocks noGrp="1"/>
          </p:cNvSpPr>
          <p:nvPr>
            <p:ph sz="quarter" idx="4"/>
          </p:nvPr>
        </p:nvSpPr>
        <p:spPr>
          <a:xfrm>
            <a:off x="51450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A7153F0-2C36-440B-B35D-44A2916FD5ED}"/>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4A0B18D-1DB3-4DB5-BB17-8FDB7176A1E2}"/>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6E3D5A0-C23F-4D9E-A6B1-2D8D458264F9}"/>
              </a:ext>
            </a:extLst>
          </p:cNvPr>
          <p:cNvSpPr>
            <a:spLocks noGrp="1"/>
          </p:cNvSpPr>
          <p:nvPr>
            <p:ph type="sldNum" sz="quarter" idx="12"/>
          </p:nvPr>
        </p:nvSpPr>
        <p:spPr>
          <a:xfrm>
            <a:off x="7042150" y="6243638"/>
            <a:ext cx="1905000" cy="457200"/>
          </a:xfrm>
        </p:spPr>
        <p:txBody>
          <a:bodyPr/>
          <a:lstStyle>
            <a:lvl1pPr>
              <a:defRPr/>
            </a:lvl1pPr>
          </a:lstStyle>
          <a:p>
            <a:fld id="{626FCEE3-A239-42E8-A186-56F233F5110F}" type="slidenum">
              <a:rPr lang="en-US" altLang="zh-CN"/>
              <a:pPr/>
              <a:t>‹#›</a:t>
            </a:fld>
            <a:endParaRPr lang="en-US" altLang="zh-CN"/>
          </a:p>
        </p:txBody>
      </p:sp>
    </p:spTree>
    <p:extLst>
      <p:ext uri="{BB962C8B-B14F-4D97-AF65-F5344CB8AC3E}">
        <p14:creationId xmlns:p14="http://schemas.microsoft.com/office/powerpoint/2010/main" val="3947055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3291C-F077-4700-A15D-D340A083B75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F52477-7BD0-42BF-BBAF-3013D3B655DB}"/>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A44C576-64E4-495F-94A9-4BD7162CF20E}"/>
              </a:ext>
            </a:extLst>
          </p:cNvPr>
          <p:cNvSpPr>
            <a:spLocks noGrp="1"/>
          </p:cNvSpPr>
          <p:nvPr>
            <p:ph sz="quarter" idx="2"/>
          </p:nvPr>
        </p:nvSpPr>
        <p:spPr>
          <a:xfrm>
            <a:off x="5145088" y="20177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DFD8646C-FBB0-4F1A-A1E8-700887467894}"/>
              </a:ext>
            </a:extLst>
          </p:cNvPr>
          <p:cNvSpPr>
            <a:spLocks noGrp="1"/>
          </p:cNvSpPr>
          <p:nvPr>
            <p:ph sz="quarter" idx="3"/>
          </p:nvPr>
        </p:nvSpPr>
        <p:spPr>
          <a:xfrm>
            <a:off x="5145088" y="4151313"/>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25316522-C4D1-4511-B511-ACEC11EFF249}"/>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4A89AED-BC4E-4F8B-B2BA-C6776BDFBDCA}"/>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B11BB14F-9C59-4DD4-9A3C-56A28EF695B4}"/>
              </a:ext>
            </a:extLst>
          </p:cNvPr>
          <p:cNvSpPr>
            <a:spLocks noGrp="1"/>
          </p:cNvSpPr>
          <p:nvPr>
            <p:ph type="sldNum" sz="quarter" idx="12"/>
          </p:nvPr>
        </p:nvSpPr>
        <p:spPr>
          <a:xfrm>
            <a:off x="7042150" y="6243638"/>
            <a:ext cx="1905000" cy="457200"/>
          </a:xfrm>
        </p:spPr>
        <p:txBody>
          <a:bodyPr/>
          <a:lstStyle>
            <a:lvl1pPr>
              <a:defRPr/>
            </a:lvl1pPr>
          </a:lstStyle>
          <a:p>
            <a:fld id="{7C4BFD8B-39CD-4EA9-B2DC-FAAAB6CA5691}" type="slidenum">
              <a:rPr lang="en-US" altLang="zh-CN"/>
              <a:pPr/>
              <a:t>‹#›</a:t>
            </a:fld>
            <a:endParaRPr lang="en-US" altLang="zh-CN"/>
          </a:p>
        </p:txBody>
      </p:sp>
    </p:spTree>
    <p:extLst>
      <p:ext uri="{BB962C8B-B14F-4D97-AF65-F5344CB8AC3E}">
        <p14:creationId xmlns:p14="http://schemas.microsoft.com/office/powerpoint/2010/main" val="546052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092E1-3720-4070-A127-977F548AD6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475CF9-9DB8-428C-B8D2-BECF36A98F8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E44B40-1960-4B0C-9028-5F1350C54E39}"/>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93315CBB-CBCF-46EF-B4F9-CABE353DFD4A}"/>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470B1263-D445-49B3-B359-E89E29652FDD}"/>
              </a:ext>
            </a:extLst>
          </p:cNvPr>
          <p:cNvSpPr>
            <a:spLocks noGrp="1"/>
          </p:cNvSpPr>
          <p:nvPr>
            <p:ph type="sldNum" sz="quarter" idx="12"/>
          </p:nvPr>
        </p:nvSpPr>
        <p:spPr/>
        <p:txBody>
          <a:bodyPr/>
          <a:lstStyle/>
          <a:p>
            <a:fld id="{2E96B471-C24D-4113-8F07-15B2E9D8F4A5}" type="slidenum">
              <a:rPr lang="en-US" altLang="zh-CN" smtClean="0"/>
              <a:pPr/>
              <a:t>‹#›</a:t>
            </a:fld>
            <a:endParaRPr lang="en-US" altLang="zh-CN"/>
          </a:p>
        </p:txBody>
      </p:sp>
    </p:spTree>
    <p:extLst>
      <p:ext uri="{BB962C8B-B14F-4D97-AF65-F5344CB8AC3E}">
        <p14:creationId xmlns:p14="http://schemas.microsoft.com/office/powerpoint/2010/main" val="230077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ED1CE-A6DF-4AD7-85E0-0F3407DE92D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C9965206-0672-4FCF-9721-EDAE9ECFB19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5C60101-16F6-4DAF-803E-44AEB5146FD3}"/>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85DFF98F-BB18-4462-93EB-2587B890A8EF}"/>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31F48DC7-DB22-4C1A-ACDE-119BECA49146}"/>
              </a:ext>
            </a:extLst>
          </p:cNvPr>
          <p:cNvSpPr>
            <a:spLocks noGrp="1"/>
          </p:cNvSpPr>
          <p:nvPr>
            <p:ph type="sldNum" sz="quarter" idx="12"/>
          </p:nvPr>
        </p:nvSpPr>
        <p:spPr/>
        <p:txBody>
          <a:bodyPr/>
          <a:lstStyle/>
          <a:p>
            <a:fld id="{77843249-FA1E-4B9B-8935-D3730D426F97}" type="slidenum">
              <a:rPr lang="en-US" altLang="zh-CN" smtClean="0"/>
              <a:pPr/>
              <a:t>‹#›</a:t>
            </a:fld>
            <a:endParaRPr lang="en-US" altLang="zh-CN"/>
          </a:p>
        </p:txBody>
      </p:sp>
    </p:spTree>
    <p:extLst>
      <p:ext uri="{BB962C8B-B14F-4D97-AF65-F5344CB8AC3E}">
        <p14:creationId xmlns:p14="http://schemas.microsoft.com/office/powerpoint/2010/main" val="1500407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4FED3-8960-40A0-A63E-8B95BE5D3D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E171B2-6200-4C24-AF1E-823351D093D5}"/>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C048C06-D95D-4E84-BC05-503AFF45A797}"/>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0388E94-5F01-4937-9E94-CF4B22ABDB28}"/>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1CF2216E-EA56-45C4-BA58-BB489F09299D}"/>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C5104606-C30C-4526-B162-3EC57BF6CCC1}"/>
              </a:ext>
            </a:extLst>
          </p:cNvPr>
          <p:cNvSpPr>
            <a:spLocks noGrp="1"/>
          </p:cNvSpPr>
          <p:nvPr>
            <p:ph type="sldNum" sz="quarter" idx="12"/>
          </p:nvPr>
        </p:nvSpPr>
        <p:spPr/>
        <p:txBody>
          <a:bodyPr/>
          <a:lstStyle/>
          <a:p>
            <a:fld id="{D4339CCA-BA50-4E4A-93AD-9987CDC4FA1D}" type="slidenum">
              <a:rPr lang="en-US" altLang="zh-CN" smtClean="0"/>
              <a:pPr/>
              <a:t>‹#›</a:t>
            </a:fld>
            <a:endParaRPr lang="en-US" altLang="zh-CN"/>
          </a:p>
        </p:txBody>
      </p:sp>
    </p:spTree>
    <p:extLst>
      <p:ext uri="{BB962C8B-B14F-4D97-AF65-F5344CB8AC3E}">
        <p14:creationId xmlns:p14="http://schemas.microsoft.com/office/powerpoint/2010/main" val="286510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41913-4448-4F7E-B1A1-B819B5CF242F}"/>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1A0E67-1CD5-479E-A3EA-BFD86E4F68F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799463AD-8B62-4CA7-8634-63E74488DC71}"/>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F070848-D5E4-44A2-A7A6-15644923E9D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0DF9A191-51FE-4996-B93F-1AD27F3D2464}"/>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08F4B80-921E-4570-AA37-731CADD7EFF7}"/>
              </a:ext>
            </a:extLst>
          </p:cNvPr>
          <p:cNvSpPr>
            <a:spLocks noGrp="1"/>
          </p:cNvSpPr>
          <p:nvPr>
            <p:ph type="dt" sz="half" idx="10"/>
          </p:nvPr>
        </p:nvSpPr>
        <p:spPr/>
        <p:txBody>
          <a:bodyPr/>
          <a:lstStyle/>
          <a:p>
            <a:endParaRPr lang="en-US" altLang="zh-CN"/>
          </a:p>
        </p:txBody>
      </p:sp>
      <p:sp>
        <p:nvSpPr>
          <p:cNvPr id="8" name="页脚占位符 7">
            <a:extLst>
              <a:ext uri="{FF2B5EF4-FFF2-40B4-BE49-F238E27FC236}">
                <a16:creationId xmlns:a16="http://schemas.microsoft.com/office/drawing/2014/main" id="{558DB175-0024-4B38-80CB-4062D5B5626A}"/>
              </a:ext>
            </a:extLst>
          </p:cNvPr>
          <p:cNvSpPr>
            <a:spLocks noGrp="1"/>
          </p:cNvSpPr>
          <p:nvPr>
            <p:ph type="ftr" sz="quarter" idx="11"/>
          </p:nvPr>
        </p:nvSpPr>
        <p:spPr/>
        <p:txBody>
          <a:bodyPr/>
          <a:lstStyle/>
          <a:p>
            <a:endParaRPr lang="en-US" altLang="zh-CN"/>
          </a:p>
        </p:txBody>
      </p:sp>
      <p:sp>
        <p:nvSpPr>
          <p:cNvPr id="9" name="灯片编号占位符 8">
            <a:extLst>
              <a:ext uri="{FF2B5EF4-FFF2-40B4-BE49-F238E27FC236}">
                <a16:creationId xmlns:a16="http://schemas.microsoft.com/office/drawing/2014/main" id="{9342090F-9F0A-4ACC-93DC-5F5CD52D651D}"/>
              </a:ext>
            </a:extLst>
          </p:cNvPr>
          <p:cNvSpPr>
            <a:spLocks noGrp="1"/>
          </p:cNvSpPr>
          <p:nvPr>
            <p:ph type="sldNum" sz="quarter" idx="12"/>
          </p:nvPr>
        </p:nvSpPr>
        <p:spPr/>
        <p:txBody>
          <a:bodyPr/>
          <a:lstStyle/>
          <a:p>
            <a:fld id="{D5442FF8-F723-4D4C-895A-6EFFAE759659}" type="slidenum">
              <a:rPr lang="en-US" altLang="zh-CN" smtClean="0"/>
              <a:pPr/>
              <a:t>‹#›</a:t>
            </a:fld>
            <a:endParaRPr lang="en-US" altLang="zh-CN"/>
          </a:p>
        </p:txBody>
      </p:sp>
    </p:spTree>
    <p:extLst>
      <p:ext uri="{BB962C8B-B14F-4D97-AF65-F5344CB8AC3E}">
        <p14:creationId xmlns:p14="http://schemas.microsoft.com/office/powerpoint/2010/main" val="262792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BFA23-B38A-4F3F-AC14-25A778528F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EDF0B8-BB12-4D4E-9D18-1491A160E72C}"/>
              </a:ext>
            </a:extLst>
          </p:cNvPr>
          <p:cNvSpPr>
            <a:spLocks noGrp="1"/>
          </p:cNvSpPr>
          <p:nvPr>
            <p:ph type="dt" sz="half" idx="10"/>
          </p:nvPr>
        </p:nvSpPr>
        <p:spPr/>
        <p:txBody>
          <a:bodyPr/>
          <a:lstStyle/>
          <a:p>
            <a:endParaRPr lang="en-US" altLang="zh-CN"/>
          </a:p>
        </p:txBody>
      </p:sp>
      <p:sp>
        <p:nvSpPr>
          <p:cNvPr id="4" name="页脚占位符 3">
            <a:extLst>
              <a:ext uri="{FF2B5EF4-FFF2-40B4-BE49-F238E27FC236}">
                <a16:creationId xmlns:a16="http://schemas.microsoft.com/office/drawing/2014/main" id="{42A2319E-01AA-4B30-BFEE-960928AA822D}"/>
              </a:ext>
            </a:extLst>
          </p:cNvPr>
          <p:cNvSpPr>
            <a:spLocks noGrp="1"/>
          </p:cNvSpPr>
          <p:nvPr>
            <p:ph type="ftr" sz="quarter" idx="11"/>
          </p:nvPr>
        </p:nvSpPr>
        <p:spPr/>
        <p:txBody>
          <a:bodyPr/>
          <a:lstStyle/>
          <a:p>
            <a:endParaRPr lang="en-US" altLang="zh-CN"/>
          </a:p>
        </p:txBody>
      </p:sp>
      <p:sp>
        <p:nvSpPr>
          <p:cNvPr id="5" name="灯片编号占位符 4">
            <a:extLst>
              <a:ext uri="{FF2B5EF4-FFF2-40B4-BE49-F238E27FC236}">
                <a16:creationId xmlns:a16="http://schemas.microsoft.com/office/drawing/2014/main" id="{46A430F2-BD78-456E-A640-3AC26FE3F445}"/>
              </a:ext>
            </a:extLst>
          </p:cNvPr>
          <p:cNvSpPr>
            <a:spLocks noGrp="1"/>
          </p:cNvSpPr>
          <p:nvPr>
            <p:ph type="sldNum" sz="quarter" idx="12"/>
          </p:nvPr>
        </p:nvSpPr>
        <p:spPr/>
        <p:txBody>
          <a:bodyPr/>
          <a:lstStyle/>
          <a:p>
            <a:fld id="{E0894A8C-CD1E-491C-8077-435FE1D760E6}" type="slidenum">
              <a:rPr lang="en-US" altLang="zh-CN" smtClean="0"/>
              <a:pPr/>
              <a:t>‹#›</a:t>
            </a:fld>
            <a:endParaRPr lang="en-US" altLang="zh-CN"/>
          </a:p>
        </p:txBody>
      </p:sp>
    </p:spTree>
    <p:extLst>
      <p:ext uri="{BB962C8B-B14F-4D97-AF65-F5344CB8AC3E}">
        <p14:creationId xmlns:p14="http://schemas.microsoft.com/office/powerpoint/2010/main" val="82261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C72515-0EA8-4484-A7E6-3D1AA6929FA6}"/>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A7FD0918-2FB7-4261-A8FB-13372C79F5F0}"/>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2BE65472-66EE-437E-B535-F86CA8A4F8D9}"/>
              </a:ext>
            </a:extLst>
          </p:cNvPr>
          <p:cNvSpPr>
            <a:spLocks noGrp="1"/>
          </p:cNvSpPr>
          <p:nvPr>
            <p:ph type="sldNum" sz="quarter" idx="12"/>
          </p:nvPr>
        </p:nvSpPr>
        <p:spPr/>
        <p:txBody>
          <a:bodyPr/>
          <a:lstStyle/>
          <a:p>
            <a:fld id="{8A3B3F78-2A99-445B-9934-ACFDC1107791}" type="slidenum">
              <a:rPr lang="en-US" altLang="zh-CN" smtClean="0"/>
              <a:pPr/>
              <a:t>‹#›</a:t>
            </a:fld>
            <a:endParaRPr lang="en-US" altLang="zh-CN"/>
          </a:p>
        </p:txBody>
      </p:sp>
    </p:spTree>
    <p:extLst>
      <p:ext uri="{BB962C8B-B14F-4D97-AF65-F5344CB8AC3E}">
        <p14:creationId xmlns:p14="http://schemas.microsoft.com/office/powerpoint/2010/main" val="41185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9BECB-B7B8-401C-AEB4-D8D73F52FC7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AC6C3315-BFB9-4735-A108-4D2A4C52AB1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C391CBD-B48E-45B8-A856-7E3FC1FA05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827F576B-C1E8-4002-B7E1-E1E78A8F1C20}"/>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5443BF69-C423-4ED5-8A11-DF80F5B5F48D}"/>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AEB4379D-9B4C-42C4-A767-A704FC41122E}"/>
              </a:ext>
            </a:extLst>
          </p:cNvPr>
          <p:cNvSpPr>
            <a:spLocks noGrp="1"/>
          </p:cNvSpPr>
          <p:nvPr>
            <p:ph type="sldNum" sz="quarter" idx="12"/>
          </p:nvPr>
        </p:nvSpPr>
        <p:spPr/>
        <p:txBody>
          <a:bodyPr/>
          <a:lstStyle/>
          <a:p>
            <a:fld id="{99EDA22C-378B-4B1A-8E96-86D5E22CC539}" type="slidenum">
              <a:rPr lang="en-US" altLang="zh-CN" smtClean="0"/>
              <a:pPr/>
              <a:t>‹#›</a:t>
            </a:fld>
            <a:endParaRPr lang="en-US" altLang="zh-CN"/>
          </a:p>
        </p:txBody>
      </p:sp>
    </p:spTree>
    <p:extLst>
      <p:ext uri="{BB962C8B-B14F-4D97-AF65-F5344CB8AC3E}">
        <p14:creationId xmlns:p14="http://schemas.microsoft.com/office/powerpoint/2010/main" val="330064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D74FD-BC33-4A13-BA2D-C14BDB8378F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EBB6ED27-24EC-4319-994E-E22F798619A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7EC5B2B4-A13D-4A86-B594-FED1E915C79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5E61C2D4-FCF5-4AF9-A863-16FDD287F94C}"/>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B76682E9-7BED-4C00-AA1C-365E467794E1}"/>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C6FB7A59-551F-4212-89CB-BCE587724736}"/>
              </a:ext>
            </a:extLst>
          </p:cNvPr>
          <p:cNvSpPr>
            <a:spLocks noGrp="1"/>
          </p:cNvSpPr>
          <p:nvPr>
            <p:ph type="sldNum" sz="quarter" idx="12"/>
          </p:nvPr>
        </p:nvSpPr>
        <p:spPr/>
        <p:txBody>
          <a:bodyPr/>
          <a:lstStyle/>
          <a:p>
            <a:fld id="{87E7A657-C44F-4BD5-B3E7-6B1BDCDD7AC1}" type="slidenum">
              <a:rPr lang="en-US" altLang="zh-CN" smtClean="0"/>
              <a:pPr/>
              <a:t>‹#›</a:t>
            </a:fld>
            <a:endParaRPr lang="en-US" altLang="zh-CN"/>
          </a:p>
        </p:txBody>
      </p:sp>
    </p:spTree>
    <p:extLst>
      <p:ext uri="{BB962C8B-B14F-4D97-AF65-F5344CB8AC3E}">
        <p14:creationId xmlns:p14="http://schemas.microsoft.com/office/powerpoint/2010/main" val="354065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C927BE-B2FE-4F8E-BAAD-4949AF9882A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8226261-7D74-4670-BE30-C25372BC889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1073B8-C3D1-4CA1-ADC5-16D95B4EE8E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zh-CN"/>
          </a:p>
        </p:txBody>
      </p:sp>
      <p:sp>
        <p:nvSpPr>
          <p:cNvPr id="5" name="页脚占位符 4">
            <a:extLst>
              <a:ext uri="{FF2B5EF4-FFF2-40B4-BE49-F238E27FC236}">
                <a16:creationId xmlns:a16="http://schemas.microsoft.com/office/drawing/2014/main" id="{CC501995-21A6-428C-8249-C087550E755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zh-CN"/>
          </a:p>
        </p:txBody>
      </p:sp>
      <p:sp>
        <p:nvSpPr>
          <p:cNvPr id="6" name="灯片编号占位符 5">
            <a:extLst>
              <a:ext uri="{FF2B5EF4-FFF2-40B4-BE49-F238E27FC236}">
                <a16:creationId xmlns:a16="http://schemas.microsoft.com/office/drawing/2014/main" id="{073EECE1-D3F0-4521-808F-6179745CEBE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941DEF-B790-418C-8043-A9D65041E025}" type="slidenum">
              <a:rPr lang="en-US" altLang="zh-CN" smtClean="0"/>
              <a:pPr/>
              <a:t>‹#›</a:t>
            </a:fld>
            <a:endParaRPr lang="en-US" altLang="zh-CN"/>
          </a:p>
        </p:txBody>
      </p:sp>
    </p:spTree>
    <p:extLst>
      <p:ext uri="{BB962C8B-B14F-4D97-AF65-F5344CB8AC3E}">
        <p14:creationId xmlns:p14="http://schemas.microsoft.com/office/powerpoint/2010/main" val="321722353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1.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7.png"/><Relationship Id="rId7" Type="http://schemas.openxmlformats.org/officeDocument/2006/relationships/image" Target="../media/image15.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4.wmf"/><Relationship Id="rId4" Type="http://schemas.openxmlformats.org/officeDocument/2006/relationships/oleObject" Target="../embeddings/oleObject7.bin"/><Relationship Id="rId9" Type="http://schemas.openxmlformats.org/officeDocument/2006/relationships/image" Target="../media/image16.wmf"/></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19.wmf"/><Relationship Id="rId11" Type="http://schemas.openxmlformats.org/officeDocument/2006/relationships/image" Target="../media/image17.png"/><Relationship Id="rId5" Type="http://schemas.openxmlformats.org/officeDocument/2006/relationships/oleObject" Target="../embeddings/oleObject11.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2.png"/><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wm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8.wmf"/><Relationship Id="rId2" Type="http://schemas.openxmlformats.org/officeDocument/2006/relationships/slideLayout" Target="../slideLayouts/slideLayout15.xml"/><Relationship Id="rId16" Type="http://schemas.openxmlformats.org/officeDocument/2006/relationships/image" Target="../media/image30.wmf"/><Relationship Id="rId1" Type="http://schemas.openxmlformats.org/officeDocument/2006/relationships/vmlDrawing" Target="../drawings/vmlDrawing9.vml"/><Relationship Id="rId6" Type="http://schemas.openxmlformats.org/officeDocument/2006/relationships/image" Target="../media/image25.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17.bin"/><Relationship Id="rId14" Type="http://schemas.openxmlformats.org/officeDocument/2006/relationships/image" Target="../media/image29.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35.png"/><Relationship Id="rId7" Type="http://schemas.openxmlformats.org/officeDocument/2006/relationships/image" Target="../media/image32.w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3.wm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w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oleObject" Target="../embeddings/oleObject26.bin"/><Relationship Id="rId5" Type="http://schemas.openxmlformats.org/officeDocument/2006/relationships/image" Target="../media/image36.wmf"/><Relationship Id="rId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20.w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36.wmf"/><Relationship Id="rId4"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23.png"/><Relationship Id="rId4" Type="http://schemas.openxmlformats.org/officeDocument/2006/relationships/image" Target="../media/image45.wmf"/></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0.bin"/><Relationship Id="rId5" Type="http://schemas.openxmlformats.org/officeDocument/2006/relationships/image" Target="../media/image48.w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2.wmf"/><Relationship Id="rId5" Type="http://schemas.openxmlformats.org/officeDocument/2006/relationships/oleObject" Target="../embeddings/oleObject32.bin"/><Relationship Id="rId4" Type="http://schemas.openxmlformats.org/officeDocument/2006/relationships/image" Target="../media/image51.wmf"/></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55.wmf"/><Relationship Id="rId4"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tiff"/><Relationship Id="rId7" Type="http://schemas.openxmlformats.org/officeDocument/2006/relationships/image" Target="../media/image62.tiff"/><Relationship Id="rId2" Type="http://schemas.openxmlformats.org/officeDocument/2006/relationships/image" Target="../media/image57.tiff"/><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tiff"/></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tiff"/><Relationship Id="rId7" Type="http://schemas.openxmlformats.org/officeDocument/2006/relationships/image" Target="../media/image69.tiff"/><Relationship Id="rId2" Type="http://schemas.openxmlformats.org/officeDocument/2006/relationships/image" Target="../media/image64.tiff"/><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71.wmf"/><Relationship Id="rId4" Type="http://schemas.openxmlformats.org/officeDocument/2006/relationships/oleObject" Target="../embeddings/oleObject34.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10.tiff"/><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1.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57A358F-7E41-4125-9F21-A8F434F81BF6}"/>
              </a:ext>
            </a:extLst>
          </p:cNvPr>
          <p:cNvSpPr>
            <a:spLocks noGrp="1" noChangeArrowheads="1"/>
          </p:cNvSpPr>
          <p:nvPr>
            <p:ph type="ctrTitle"/>
          </p:nvPr>
        </p:nvSpPr>
        <p:spPr>
          <a:xfrm>
            <a:off x="971600" y="476672"/>
            <a:ext cx="6858000" cy="801043"/>
          </a:xfrm>
        </p:spPr>
        <p:txBody>
          <a:bodyPr>
            <a:normAutofit/>
          </a:bodyPr>
          <a:lstStyle/>
          <a:p>
            <a:pPr>
              <a:lnSpc>
                <a:spcPct val="110000"/>
              </a:lnSpc>
            </a:pPr>
            <a:r>
              <a:rPr lang="zh-CN" altLang="en-US" sz="2000" dirty="0">
                <a:latin typeface="Times New Roman" panose="02020603050405020304" pitchFamily="18" charset="0"/>
                <a:ea typeface="宋体" panose="02010600030101010101" pitchFamily="2" charset="-122"/>
              </a:rPr>
              <a:t>第</a:t>
            </a: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章 </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场效应晶体管 </a:t>
            </a:r>
          </a:p>
        </p:txBody>
      </p:sp>
      <p:sp>
        <p:nvSpPr>
          <p:cNvPr id="2" name="矩形 1">
            <a:extLst>
              <a:ext uri="{FF2B5EF4-FFF2-40B4-BE49-F238E27FC236}">
                <a16:creationId xmlns:a16="http://schemas.microsoft.com/office/drawing/2014/main" id="{F8E551F6-4BEF-4B88-9ADE-D98DCF9F5807}"/>
              </a:ext>
            </a:extLst>
          </p:cNvPr>
          <p:cNvSpPr/>
          <p:nvPr/>
        </p:nvSpPr>
        <p:spPr>
          <a:xfrm>
            <a:off x="755576" y="1772816"/>
            <a:ext cx="7488832" cy="2773131"/>
          </a:xfrm>
          <a:prstGeom prst="rect">
            <a:avLst/>
          </a:prstGeom>
        </p:spPr>
        <p:txBody>
          <a:bodyPr wrap="square">
            <a:spAutoFit/>
          </a:bodyPr>
          <a:lstStyle/>
          <a:p>
            <a:pPr>
              <a:lnSpc>
                <a:spcPct val="110000"/>
              </a:lnSpc>
            </a:pPr>
            <a:r>
              <a:rPr lang="en-US" altLang="zh-CN" sz="2000" dirty="0">
                <a:latin typeface="Times New Roman" panose="02020603050405020304" pitchFamily="18" charset="0"/>
                <a:ea typeface="宋体" panose="02010600030101010101" pitchFamily="2" charset="-122"/>
              </a:rPr>
              <a:t>4.1  MOS</a:t>
            </a:r>
            <a:r>
              <a:rPr lang="zh-CN" altLang="en-US" sz="2000" dirty="0">
                <a:latin typeface="Times New Roman" panose="02020603050405020304" pitchFamily="18" charset="0"/>
                <a:ea typeface="宋体" panose="02010600030101010101" pitchFamily="2" charset="-122"/>
              </a:rPr>
              <a:t>结构与基本性质</a:t>
            </a:r>
          </a:p>
          <a:p>
            <a:pPr>
              <a:lnSpc>
                <a:spcPct val="110000"/>
              </a:lnSpc>
            </a:pPr>
            <a:r>
              <a:rPr lang="en-US" altLang="zh-CN" sz="2000" dirty="0">
                <a:latin typeface="Times New Roman" panose="02020603050405020304" pitchFamily="18" charset="0"/>
                <a:ea typeface="宋体" panose="02010600030101010101" pitchFamily="2" charset="-122"/>
              </a:rPr>
              <a:t>4.2  MOS</a:t>
            </a:r>
            <a:r>
              <a:rPr lang="zh-CN" altLang="en-US" sz="2000" dirty="0">
                <a:latin typeface="Times New Roman" panose="02020603050405020304" pitchFamily="18" charset="0"/>
                <a:ea typeface="宋体" panose="02010600030101010101" pitchFamily="2" charset="-122"/>
              </a:rPr>
              <a:t>场效应晶体管的工作原理与基本特性</a:t>
            </a:r>
          </a:p>
          <a:p>
            <a:pPr>
              <a:lnSpc>
                <a:spcPct val="110000"/>
              </a:lnSpc>
            </a:pPr>
            <a:r>
              <a:rPr lang="en-US" altLang="zh-CN" sz="2000" dirty="0">
                <a:latin typeface="Times New Roman" panose="02020603050405020304" pitchFamily="18" charset="0"/>
                <a:ea typeface="宋体" panose="02010600030101010101" pitchFamily="2" charset="-122"/>
              </a:rPr>
              <a:t>4.3  MOS</a:t>
            </a:r>
            <a:r>
              <a:rPr lang="zh-CN" altLang="en-US" sz="2000" dirty="0">
                <a:latin typeface="Times New Roman" panose="02020603050405020304" pitchFamily="18" charset="0"/>
                <a:ea typeface="宋体" panose="02010600030101010101" pitchFamily="2" charset="-122"/>
              </a:rPr>
              <a:t>场效应晶体管的阈值电压</a:t>
            </a:r>
          </a:p>
          <a:p>
            <a:pPr>
              <a:lnSpc>
                <a:spcPct val="110000"/>
              </a:lnSpc>
            </a:pPr>
            <a:r>
              <a:rPr lang="en-US" altLang="zh-CN" sz="2000" dirty="0">
                <a:latin typeface="Times New Roman" panose="02020603050405020304" pitchFamily="18" charset="0"/>
                <a:ea typeface="宋体" panose="02010600030101010101" pitchFamily="2" charset="-122"/>
              </a:rPr>
              <a:t>4.4  MOS</a:t>
            </a:r>
            <a:r>
              <a:rPr lang="zh-CN" altLang="en-US" sz="2000" dirty="0">
                <a:latin typeface="Times New Roman" panose="02020603050405020304" pitchFamily="18" charset="0"/>
                <a:ea typeface="宋体" panose="02010600030101010101" pitchFamily="2" charset="-122"/>
              </a:rPr>
              <a:t>场效应晶体管的直流伏安特性</a:t>
            </a:r>
          </a:p>
          <a:p>
            <a:pPr>
              <a:lnSpc>
                <a:spcPct val="110000"/>
              </a:lnSpc>
            </a:pPr>
            <a:r>
              <a:rPr lang="en-US" altLang="zh-CN" sz="2000" dirty="0">
                <a:latin typeface="Times New Roman" panose="02020603050405020304" pitchFamily="18" charset="0"/>
                <a:ea typeface="宋体" panose="02010600030101010101" pitchFamily="2" charset="-122"/>
              </a:rPr>
              <a:t>4.5  MOS</a:t>
            </a:r>
            <a:r>
              <a:rPr lang="zh-CN" altLang="en-US" sz="2000" dirty="0">
                <a:latin typeface="Times New Roman" panose="02020603050405020304" pitchFamily="18" charset="0"/>
                <a:ea typeface="宋体" panose="02010600030101010101" pitchFamily="2" charset="-122"/>
              </a:rPr>
              <a:t>场效应晶体管的频率特性</a:t>
            </a:r>
          </a:p>
          <a:p>
            <a:pPr>
              <a:lnSpc>
                <a:spcPct val="110000"/>
              </a:lnSpc>
            </a:pPr>
            <a:r>
              <a:rPr lang="en-US" altLang="zh-CN" sz="2000" dirty="0">
                <a:latin typeface="Times New Roman" panose="02020603050405020304" pitchFamily="18" charset="0"/>
                <a:ea typeface="宋体" panose="02010600030101010101" pitchFamily="2" charset="-122"/>
              </a:rPr>
              <a:t>4.6  MOS</a:t>
            </a:r>
            <a:r>
              <a:rPr lang="zh-CN" altLang="en-US" sz="2000" dirty="0">
                <a:latin typeface="Times New Roman" panose="02020603050405020304" pitchFamily="18" charset="0"/>
                <a:ea typeface="宋体" panose="02010600030101010101" pitchFamily="2" charset="-122"/>
              </a:rPr>
              <a:t>场效应晶体管的开关特性</a:t>
            </a:r>
          </a:p>
          <a:p>
            <a:pPr>
              <a:lnSpc>
                <a:spcPct val="110000"/>
              </a:lnSpc>
            </a:pPr>
            <a:r>
              <a:rPr lang="en-US" altLang="zh-CN" sz="2000" dirty="0">
                <a:latin typeface="Times New Roman" panose="02020603050405020304" pitchFamily="18" charset="0"/>
                <a:ea typeface="宋体" panose="02010600030101010101" pitchFamily="2" charset="-122"/>
              </a:rPr>
              <a:t>4.7  MOS</a:t>
            </a:r>
            <a:r>
              <a:rPr lang="zh-CN" altLang="en-US" sz="2000" dirty="0">
                <a:latin typeface="Times New Roman" panose="02020603050405020304" pitchFamily="18" charset="0"/>
                <a:ea typeface="宋体" panose="02010600030101010101" pitchFamily="2" charset="-122"/>
              </a:rPr>
              <a:t>场效应晶体管的温度特性</a:t>
            </a:r>
          </a:p>
          <a:p>
            <a:pPr>
              <a:lnSpc>
                <a:spcPct val="110000"/>
              </a:lnSpc>
            </a:pPr>
            <a:r>
              <a:rPr lang="en-US" altLang="zh-CN" sz="2000" dirty="0">
                <a:latin typeface="Times New Roman" panose="02020603050405020304" pitchFamily="18" charset="0"/>
                <a:ea typeface="宋体" panose="02010600030101010101" pitchFamily="2" charset="-122"/>
              </a:rPr>
              <a:t>4.8  MOS</a:t>
            </a:r>
            <a:r>
              <a:rPr lang="zh-CN" altLang="en-US" sz="2000" dirty="0">
                <a:latin typeface="Times New Roman" panose="02020603050405020304" pitchFamily="18" charset="0"/>
                <a:ea typeface="宋体" panose="02010600030101010101" pitchFamily="2" charset="-122"/>
              </a:rPr>
              <a:t>场效应晶体管短沟道效应</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3B5493C-55BB-4D61-BFD5-BC6E8E35CA72}"/>
              </a:ext>
            </a:extLst>
          </p:cNvPr>
          <p:cNvSpPr/>
          <p:nvPr/>
        </p:nvSpPr>
        <p:spPr>
          <a:xfrm>
            <a:off x="365212" y="634605"/>
            <a:ext cx="4854860" cy="5969391"/>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 根据反型的不同程度可分为</a:t>
            </a:r>
            <a:r>
              <a:rPr lang="zh-CN" altLang="en-US" sz="2000" dirty="0">
                <a:solidFill>
                  <a:srgbClr val="FF0000"/>
                </a:solidFill>
                <a:latin typeface="Times New Roman" panose="02020603050405020304" pitchFamily="18" charset="0"/>
                <a:ea typeface="宋体" panose="02010600030101010101" pitchFamily="2" charset="-122"/>
              </a:rPr>
              <a:t>弱反型</a:t>
            </a:r>
            <a:r>
              <a:rPr lang="zh-CN" altLang="en-US" sz="2000" dirty="0">
                <a:latin typeface="Times New Roman" panose="02020603050405020304" pitchFamily="18" charset="0"/>
                <a:ea typeface="宋体" panose="02010600030101010101" pitchFamily="2" charset="-122"/>
              </a:rPr>
              <a:t>和</a:t>
            </a:r>
            <a:r>
              <a:rPr lang="zh-CN" altLang="en-US" sz="2000" dirty="0">
                <a:solidFill>
                  <a:srgbClr val="FF0000"/>
                </a:solidFill>
                <a:latin typeface="Times New Roman" panose="02020603050405020304" pitchFamily="18" charset="0"/>
                <a:ea typeface="宋体" panose="02010600030101010101" pitchFamily="2" charset="-122"/>
              </a:rPr>
              <a:t>强反型</a:t>
            </a:r>
            <a:r>
              <a:rPr lang="zh-CN" altLang="en-US" sz="2000" dirty="0">
                <a:latin typeface="Times New Roman" panose="02020603050405020304" pitchFamily="18" charset="0"/>
                <a:ea typeface="宋体" panose="02010600030101010101" pitchFamily="2" charset="-122"/>
              </a:rPr>
              <a:t>。起初，因半导体表面少子电子浓度较小，表面层处于弱反型的状态，随电子浓度增加，能带持续弯曲，使得导带的边缘接近费米米能级，进入强反型。</a:t>
            </a:r>
            <a:endParaRPr lang="en-US" altLang="zh-CN" sz="2000" dirty="0">
              <a:latin typeface="Times New Roman" panose="02020603050405020304" pitchFamily="18" charset="0"/>
              <a:ea typeface="宋体" panose="02010600030101010101" pitchFamily="2" charset="-122"/>
            </a:endParaRPr>
          </a:p>
          <a:p>
            <a:pPr marL="285750" indent="-285750">
              <a:lnSpc>
                <a:spcPct val="12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反型层浓度极高，反型层宽度较小（</a:t>
            </a:r>
            <a:r>
              <a:rPr lang="en-US" altLang="zh-CN" sz="2000" dirty="0">
                <a:latin typeface="Times New Roman" panose="02020603050405020304" pitchFamily="18" charset="0"/>
                <a:ea typeface="宋体" panose="02010600030101010101" pitchFamily="2" charset="-122"/>
              </a:rPr>
              <a:t>1-10nm</a:t>
            </a:r>
            <a:r>
              <a:rPr lang="zh-CN" altLang="en-US" sz="2000" dirty="0">
                <a:latin typeface="Times New Roman" panose="02020603050405020304" pitchFamily="18" charset="0"/>
                <a:ea typeface="宋体" panose="02010600030101010101" pitchFamily="2" charset="-122"/>
              </a:rPr>
              <a:t>），小于耗尽区宽度</a:t>
            </a:r>
            <a:endParaRPr lang="en-US" altLang="zh-CN" sz="2000" dirty="0">
              <a:latin typeface="Times New Roman" panose="02020603050405020304" pitchFamily="18" charset="0"/>
              <a:ea typeface="宋体" panose="02010600030101010101" pitchFamily="2" charset="-122"/>
            </a:endParaRPr>
          </a:p>
          <a:p>
            <a:pPr marL="285750" indent="-285750">
              <a:lnSpc>
                <a:spcPct val="12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耗尽区宽度：多子空穴浓度小于体内的区域（能带下弯）</a:t>
            </a:r>
            <a:endParaRPr lang="en-US" altLang="zh-CN" sz="2000" dirty="0">
              <a:latin typeface="Times New Roman" panose="02020603050405020304" pitchFamily="18" charset="0"/>
              <a:ea typeface="宋体" panose="02010600030101010101" pitchFamily="2" charset="-122"/>
            </a:endParaRPr>
          </a:p>
          <a:p>
            <a:pPr marL="285750" indent="-285750">
              <a:lnSpc>
                <a:spcPct val="12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宋体" panose="02010600030101010101" pitchFamily="2" charset="-122"/>
              </a:rPr>
              <a:t>达到强反条件后，耗尽区宽度达到最大。</a:t>
            </a:r>
            <a:r>
              <a:rPr lang="zh-CN" altLang="en-US" sz="2000" dirty="0">
                <a:latin typeface="Times New Roman" panose="02020603050405020304" pitchFamily="18" charset="0"/>
                <a:ea typeface="宋体" panose="02010600030101010101" pitchFamily="2" charset="-122"/>
              </a:rPr>
              <a:t>原因：继续增加偏压，能带剧烈弯曲，反型层内电荷大量增加。由于反型层大量电荷屏蔽，电场无法深入半导体内部。</a:t>
            </a:r>
            <a:endParaRPr lang="en-US" altLang="zh-CN" sz="2000" dirty="0">
              <a:latin typeface="Times New Roman" panose="02020603050405020304" pitchFamily="18" charset="0"/>
              <a:ea typeface="宋体" panose="02010600030101010101" pitchFamily="2" charset="-122"/>
            </a:endParaRPr>
          </a:p>
          <a:p>
            <a:pPr marL="285750" indent="-285750">
              <a:lnSpc>
                <a:spcPct val="12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宋体" panose="02010600030101010101" pitchFamily="2" charset="-122"/>
              </a:rPr>
              <a:t>此时表面电荷为：反型层电荷</a:t>
            </a:r>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耗尽层电荷</a:t>
            </a:r>
            <a:endParaRPr lang="en-US" altLang="zh-CN" sz="2000" dirty="0">
              <a:solidFill>
                <a:srgbClr val="FF0000"/>
              </a:solidFill>
              <a:latin typeface="Times New Roman" panose="02020603050405020304" pitchFamily="18" charset="0"/>
              <a:ea typeface="宋体" panose="02010600030101010101" pitchFamily="2" charset="-122"/>
            </a:endParaRPr>
          </a:p>
          <a:p>
            <a:pPr marL="285750" indent="-285750">
              <a:lnSpc>
                <a:spcPct val="120000"/>
              </a:lnSpc>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endParaRPr>
          </a:p>
        </p:txBody>
      </p:sp>
      <p:pic>
        <p:nvPicPr>
          <p:cNvPr id="4" name="Picture 5" descr="6t2a">
            <a:extLst>
              <a:ext uri="{FF2B5EF4-FFF2-40B4-BE49-F238E27FC236}">
                <a16:creationId xmlns:a16="http://schemas.microsoft.com/office/drawing/2014/main" id="{27F59730-5D1F-4977-8E0F-85D6A2516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368" y="1805965"/>
            <a:ext cx="3429000" cy="28305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BB3A19D-4483-4030-A573-87C7126B72E9}"/>
              </a:ext>
            </a:extLst>
          </p:cNvPr>
          <p:cNvGraphicFramePr>
            <a:graphicFrameLocks noChangeAspect="1"/>
          </p:cNvGraphicFramePr>
          <p:nvPr>
            <p:extLst>
              <p:ext uri="{D42A27DB-BD31-4B8C-83A1-F6EECF244321}">
                <p14:modId xmlns:p14="http://schemas.microsoft.com/office/powerpoint/2010/main" val="2060833474"/>
              </p:ext>
            </p:extLst>
          </p:nvPr>
        </p:nvGraphicFramePr>
        <p:xfrm>
          <a:off x="6020693" y="1126515"/>
          <a:ext cx="1879600" cy="427038"/>
        </p:xfrm>
        <a:graphic>
          <a:graphicData uri="http://schemas.openxmlformats.org/presentationml/2006/ole">
            <mc:AlternateContent xmlns:mc="http://schemas.openxmlformats.org/markup-compatibility/2006">
              <mc:Choice xmlns:v="urn:schemas-microsoft-com:vml" Requires="v">
                <p:oleObj spid="_x0000_s258115" name="Equation" r:id="rId4" imgW="1130040" imgH="253800" progId="Equation.DSMT4">
                  <p:embed/>
                </p:oleObj>
              </mc:Choice>
              <mc:Fallback>
                <p:oleObj name="Equation" r:id="rId4" imgW="1130040" imgH="253800" progId="Equation.DSMT4">
                  <p:embed/>
                  <p:pic>
                    <p:nvPicPr>
                      <p:cNvPr id="8" name="Object 4">
                        <a:extLst>
                          <a:ext uri="{FF2B5EF4-FFF2-40B4-BE49-F238E27FC236}">
                            <a16:creationId xmlns:a16="http://schemas.microsoft.com/office/drawing/2014/main" id="{98AFF133-DAC8-4568-881C-1E7701CC151F}"/>
                          </a:ext>
                        </a:extLst>
                      </p:cNvPr>
                      <p:cNvPicPr>
                        <a:picLocks noChangeAspect="1" noChangeArrowheads="1"/>
                      </p:cNvPicPr>
                      <p:nvPr/>
                    </p:nvPicPr>
                    <p:blipFill>
                      <a:blip r:embed="rId5"/>
                      <a:srcRect/>
                      <a:stretch>
                        <a:fillRect/>
                      </a:stretch>
                    </p:blipFill>
                    <p:spPr bwMode="auto">
                      <a:xfrm>
                        <a:off x="6020693" y="1126515"/>
                        <a:ext cx="18796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a:extLst>
              <a:ext uri="{FF2B5EF4-FFF2-40B4-BE49-F238E27FC236}">
                <a16:creationId xmlns:a16="http://schemas.microsoft.com/office/drawing/2014/main" id="{AEA8F0E6-3690-4E2F-8472-C4D6A36443C5}"/>
              </a:ext>
            </a:extLst>
          </p:cNvPr>
          <p:cNvSpPr/>
          <p:nvPr/>
        </p:nvSpPr>
        <p:spPr>
          <a:xfrm>
            <a:off x="5580112" y="620688"/>
            <a:ext cx="3023585" cy="400110"/>
          </a:xfrm>
          <a:prstGeom prst="rect">
            <a:avLst/>
          </a:prstGeom>
        </p:spPr>
        <p:txBody>
          <a:bodyPr wrap="none">
            <a:spAutoFit/>
          </a:bodyPr>
          <a:lstStyle/>
          <a:p>
            <a:r>
              <a:rPr lang="zh-CN" altLang="en-US" sz="2000" b="1" dirty="0">
                <a:solidFill>
                  <a:srgbClr val="FF0000"/>
                </a:solidFill>
                <a:latin typeface="Times New Roman" panose="02020603050405020304" pitchFamily="18" charset="0"/>
                <a:ea typeface="宋体" panose="02010600030101010101" pitchFamily="2" charset="-122"/>
              </a:rPr>
              <a:t>半导体中少数载流子浓度</a:t>
            </a:r>
          </a:p>
        </p:txBody>
      </p:sp>
      <p:sp>
        <p:nvSpPr>
          <p:cNvPr id="7" name="文本框 6">
            <a:extLst>
              <a:ext uri="{FF2B5EF4-FFF2-40B4-BE49-F238E27FC236}">
                <a16:creationId xmlns:a16="http://schemas.microsoft.com/office/drawing/2014/main" id="{1E293430-B19B-401A-AB51-6E0E674724D1}"/>
              </a:ext>
            </a:extLst>
          </p:cNvPr>
          <p:cNvSpPr txBox="1"/>
          <p:nvPr/>
        </p:nvSpPr>
        <p:spPr>
          <a:xfrm>
            <a:off x="7308304" y="3921015"/>
            <a:ext cx="723275" cy="307777"/>
          </a:xfrm>
          <a:prstGeom prst="rect">
            <a:avLst/>
          </a:prstGeom>
          <a:noFill/>
        </p:spPr>
        <p:txBody>
          <a:bodyPr wrap="none" rtlCol="0">
            <a:spAutoFit/>
          </a:bodyPr>
          <a:lstStyle/>
          <a:p>
            <a:r>
              <a:rPr lang="zh-CN" altLang="en-US" sz="1400" b="1" dirty="0">
                <a:solidFill>
                  <a:srgbClr val="FF0000"/>
                </a:solidFill>
                <a:latin typeface="Times New Roman" panose="02020603050405020304" pitchFamily="18" charset="0"/>
                <a:ea typeface="宋体" panose="02010600030101010101" pitchFamily="2" charset="-122"/>
              </a:rPr>
              <a:t>耗尽区</a:t>
            </a:r>
          </a:p>
        </p:txBody>
      </p:sp>
      <p:cxnSp>
        <p:nvCxnSpPr>
          <p:cNvPr id="10" name="直接连接符 9">
            <a:extLst>
              <a:ext uri="{FF2B5EF4-FFF2-40B4-BE49-F238E27FC236}">
                <a16:creationId xmlns:a16="http://schemas.microsoft.com/office/drawing/2014/main" id="{F502806D-F444-4306-BAAD-98968A950F12}"/>
              </a:ext>
            </a:extLst>
          </p:cNvPr>
          <p:cNvCxnSpPr>
            <a:cxnSpLocks/>
          </p:cNvCxnSpPr>
          <p:nvPr/>
        </p:nvCxnSpPr>
        <p:spPr>
          <a:xfrm flipV="1">
            <a:off x="6710536" y="4228792"/>
            <a:ext cx="249957" cy="1"/>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a:extLst>
              <a:ext uri="{FF2B5EF4-FFF2-40B4-BE49-F238E27FC236}">
                <a16:creationId xmlns:a16="http://schemas.microsoft.com/office/drawing/2014/main" id="{352FA8AE-C355-4E1A-B165-676A42362B65}"/>
              </a:ext>
            </a:extLst>
          </p:cNvPr>
          <p:cNvCxnSpPr>
            <a:cxnSpLocks/>
          </p:cNvCxnSpPr>
          <p:nvPr/>
        </p:nvCxnSpPr>
        <p:spPr>
          <a:xfrm>
            <a:off x="6530516" y="4291643"/>
            <a:ext cx="180020" cy="1"/>
          </a:xfrm>
          <a:prstGeom prst="line">
            <a:avLst/>
          </a:prstGeom>
        </p:spPr>
        <p:style>
          <a:lnRef idx="3">
            <a:schemeClr val="accent1"/>
          </a:lnRef>
          <a:fillRef idx="0">
            <a:schemeClr val="accent1"/>
          </a:fillRef>
          <a:effectRef idx="2">
            <a:schemeClr val="accent1"/>
          </a:effectRef>
          <a:fontRef idx="minor">
            <a:schemeClr val="tx1"/>
          </a:fontRef>
        </p:style>
      </p:cxnSp>
      <p:sp>
        <p:nvSpPr>
          <p:cNvPr id="14" name="文本框 13">
            <a:extLst>
              <a:ext uri="{FF2B5EF4-FFF2-40B4-BE49-F238E27FC236}">
                <a16:creationId xmlns:a16="http://schemas.microsoft.com/office/drawing/2014/main" id="{6C12480B-579F-4194-AB93-18F1C17ADB5C}"/>
              </a:ext>
            </a:extLst>
          </p:cNvPr>
          <p:cNvSpPr txBox="1"/>
          <p:nvPr/>
        </p:nvSpPr>
        <p:spPr>
          <a:xfrm>
            <a:off x="6207350" y="4341493"/>
            <a:ext cx="646331" cy="276999"/>
          </a:xfrm>
          <a:prstGeom prst="rect">
            <a:avLst/>
          </a:prstGeom>
          <a:noFill/>
        </p:spPr>
        <p:txBody>
          <a:bodyPr wrap="none" rtlCol="0">
            <a:spAutoFit/>
          </a:bodyPr>
          <a:lstStyle/>
          <a:p>
            <a:r>
              <a:rPr lang="zh-CN" altLang="en-US" sz="1200" b="1" dirty="0">
                <a:solidFill>
                  <a:schemeClr val="accent1"/>
                </a:solidFill>
                <a:latin typeface="Times New Roman" panose="02020603050405020304" pitchFamily="18" charset="0"/>
                <a:ea typeface="宋体" panose="02010600030101010101" pitchFamily="2" charset="-122"/>
              </a:rPr>
              <a:t>反型层</a:t>
            </a:r>
          </a:p>
        </p:txBody>
      </p:sp>
      <p:sp>
        <p:nvSpPr>
          <p:cNvPr id="16" name="文本框 15">
            <a:extLst>
              <a:ext uri="{FF2B5EF4-FFF2-40B4-BE49-F238E27FC236}">
                <a16:creationId xmlns:a16="http://schemas.microsoft.com/office/drawing/2014/main" id="{6A87DFCE-361C-48B3-A116-93830BDB933D}"/>
              </a:ext>
            </a:extLst>
          </p:cNvPr>
          <p:cNvSpPr txBox="1"/>
          <p:nvPr/>
        </p:nvSpPr>
        <p:spPr>
          <a:xfrm>
            <a:off x="5554741" y="5013176"/>
            <a:ext cx="3096344" cy="707886"/>
          </a:xfrm>
          <a:prstGeom prst="rect">
            <a:avLst/>
          </a:prstGeom>
          <a:noFill/>
        </p:spPr>
        <p:txBody>
          <a:bodyPr wrap="square" rtlCol="0">
            <a:spAutoFit/>
          </a:bodyPr>
          <a:lstStyle/>
          <a:p>
            <a:r>
              <a:rPr lang="zh-CN" altLang="en-US" sz="2000" dirty="0">
                <a:solidFill>
                  <a:srgbClr val="FF0000"/>
                </a:solidFill>
                <a:latin typeface="Times New Roman" panose="02020603050405020304" pitchFamily="18" charset="0"/>
                <a:ea typeface="宋体" panose="02010600030101010101" pitchFamily="2" charset="-122"/>
              </a:rPr>
              <a:t>自半导体</a:t>
            </a:r>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氧化层接触面：</a:t>
            </a:r>
            <a:endParaRPr lang="en-US" altLang="zh-CN" sz="2000" dirty="0">
              <a:solidFill>
                <a:srgbClr val="FF0000"/>
              </a:solidFill>
              <a:latin typeface="Times New Roman" panose="02020603050405020304" pitchFamily="18" charset="0"/>
              <a:ea typeface="宋体" panose="02010600030101010101" pitchFamily="2" charset="-122"/>
            </a:endParaRPr>
          </a:p>
          <a:p>
            <a:r>
              <a:rPr lang="zh-CN" altLang="en-US" sz="2000" dirty="0">
                <a:solidFill>
                  <a:srgbClr val="FF0000"/>
                </a:solidFill>
                <a:latin typeface="Times New Roman" panose="02020603050405020304" pitchFamily="18" charset="0"/>
                <a:ea typeface="宋体" panose="02010600030101010101" pitchFamily="2" charset="-122"/>
              </a:rPr>
              <a:t>反型层</a:t>
            </a:r>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耗尽区</a:t>
            </a:r>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中性区</a:t>
            </a:r>
          </a:p>
        </p:txBody>
      </p:sp>
      <p:graphicFrame>
        <p:nvGraphicFramePr>
          <p:cNvPr id="17" name="Object 23">
            <a:extLst>
              <a:ext uri="{FF2B5EF4-FFF2-40B4-BE49-F238E27FC236}">
                <a16:creationId xmlns:a16="http://schemas.microsoft.com/office/drawing/2014/main" id="{BC51C734-CF56-409D-B79F-AB14A4FB9E61}"/>
              </a:ext>
            </a:extLst>
          </p:cNvPr>
          <p:cNvGraphicFramePr>
            <a:graphicFrameLocks noChangeAspect="1"/>
          </p:cNvGraphicFramePr>
          <p:nvPr>
            <p:extLst>
              <p:ext uri="{D42A27DB-BD31-4B8C-83A1-F6EECF244321}">
                <p14:modId xmlns:p14="http://schemas.microsoft.com/office/powerpoint/2010/main" val="3251625797"/>
              </p:ext>
            </p:extLst>
          </p:nvPr>
        </p:nvGraphicFramePr>
        <p:xfrm>
          <a:off x="1835696" y="5877272"/>
          <a:ext cx="2065338" cy="428625"/>
        </p:xfrm>
        <a:graphic>
          <a:graphicData uri="http://schemas.openxmlformats.org/presentationml/2006/ole">
            <mc:AlternateContent xmlns:mc="http://schemas.openxmlformats.org/markup-compatibility/2006">
              <mc:Choice xmlns:v="urn:schemas-microsoft-com:vml" Requires="v">
                <p:oleObj spid="_x0000_s258116" name="Equation" r:id="rId6" imgW="1091880" imgH="228600" progId="Equation.DSMT4">
                  <p:embed/>
                </p:oleObj>
              </mc:Choice>
              <mc:Fallback>
                <p:oleObj name="Equation" r:id="rId6" imgW="1091880" imgH="228600" progId="Equation.DSMT4">
                  <p:embed/>
                  <p:pic>
                    <p:nvPicPr>
                      <p:cNvPr id="51223" name="Object 23">
                        <a:extLst>
                          <a:ext uri="{FF2B5EF4-FFF2-40B4-BE49-F238E27FC236}">
                            <a16:creationId xmlns:a16="http://schemas.microsoft.com/office/drawing/2014/main" id="{99C904B9-0132-4178-BD88-0C7A0017B041}"/>
                          </a:ext>
                        </a:extLst>
                      </p:cNvPr>
                      <p:cNvPicPr>
                        <a:picLocks noChangeAspect="1" noChangeArrowheads="1"/>
                      </p:cNvPicPr>
                      <p:nvPr/>
                    </p:nvPicPr>
                    <p:blipFill>
                      <a:blip r:embed="rId7"/>
                      <a:srcRect/>
                      <a:stretch>
                        <a:fillRect/>
                      </a:stretch>
                    </p:blipFill>
                    <p:spPr bwMode="auto">
                      <a:xfrm>
                        <a:off x="1835696" y="5877272"/>
                        <a:ext cx="2065338"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a:extLst>
              <a:ext uri="{FF2B5EF4-FFF2-40B4-BE49-F238E27FC236}">
                <a16:creationId xmlns:a16="http://schemas.microsoft.com/office/drawing/2014/main" id="{6FAFC3F6-1E0C-4FC0-B75E-D72CF0EB6C91}"/>
              </a:ext>
            </a:extLst>
          </p:cNvPr>
          <p:cNvSpPr txBox="1"/>
          <p:nvPr/>
        </p:nvSpPr>
        <p:spPr>
          <a:xfrm>
            <a:off x="2205402" y="6316447"/>
            <a:ext cx="646331" cy="276999"/>
          </a:xfrm>
          <a:prstGeom prst="rect">
            <a:avLst/>
          </a:prstGeom>
          <a:noFill/>
        </p:spPr>
        <p:txBody>
          <a:bodyPr wrap="none" rtlCol="0">
            <a:spAutoFit/>
          </a:bodyPr>
          <a:lstStyle/>
          <a:p>
            <a:r>
              <a:rPr lang="zh-CN" altLang="en-US" sz="1200" b="1" dirty="0">
                <a:solidFill>
                  <a:schemeClr val="accent1"/>
                </a:solidFill>
                <a:latin typeface="Times New Roman" panose="02020603050405020304" pitchFamily="18" charset="0"/>
                <a:ea typeface="宋体" panose="02010600030101010101" pitchFamily="2" charset="-122"/>
              </a:rPr>
              <a:t>反型层</a:t>
            </a:r>
          </a:p>
        </p:txBody>
      </p:sp>
      <p:sp>
        <p:nvSpPr>
          <p:cNvPr id="15" name="文本框 14">
            <a:extLst>
              <a:ext uri="{FF2B5EF4-FFF2-40B4-BE49-F238E27FC236}">
                <a16:creationId xmlns:a16="http://schemas.microsoft.com/office/drawing/2014/main" id="{52630720-E6A6-4DBC-967C-DCBC0DE14C98}"/>
              </a:ext>
            </a:extLst>
          </p:cNvPr>
          <p:cNvSpPr txBox="1"/>
          <p:nvPr/>
        </p:nvSpPr>
        <p:spPr>
          <a:xfrm>
            <a:off x="3145317" y="6285669"/>
            <a:ext cx="1441420" cy="307777"/>
          </a:xfrm>
          <a:prstGeom prst="rect">
            <a:avLst/>
          </a:prstGeom>
          <a:noFill/>
        </p:spPr>
        <p:txBody>
          <a:bodyPr wrap="none" rtlCol="0">
            <a:spAutoFit/>
          </a:bodyPr>
          <a:lstStyle/>
          <a:p>
            <a:r>
              <a:rPr lang="zh-CN" altLang="en-US" sz="1400" b="1" dirty="0">
                <a:solidFill>
                  <a:srgbClr val="FF0000"/>
                </a:solidFill>
                <a:latin typeface="Times New Roman" panose="02020603050405020304" pitchFamily="18" charset="0"/>
                <a:ea typeface="宋体" panose="02010600030101010101" pitchFamily="2" charset="-122"/>
              </a:rPr>
              <a:t>耗尽区（负电）</a:t>
            </a:r>
          </a:p>
        </p:txBody>
      </p:sp>
    </p:spTree>
    <p:extLst>
      <p:ext uri="{BB962C8B-B14F-4D97-AF65-F5344CB8AC3E}">
        <p14:creationId xmlns:p14="http://schemas.microsoft.com/office/powerpoint/2010/main" val="405460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Text Box 6">
            <a:extLst>
              <a:ext uri="{FF2B5EF4-FFF2-40B4-BE49-F238E27FC236}">
                <a16:creationId xmlns:a16="http://schemas.microsoft.com/office/drawing/2014/main" id="{F86165C7-9954-4AA6-88AA-55E4EB25838E}"/>
              </a:ext>
            </a:extLst>
          </p:cNvPr>
          <p:cNvSpPr txBox="1">
            <a:spLocks noChangeArrowheads="1"/>
          </p:cNvSpPr>
          <p:nvPr/>
        </p:nvSpPr>
        <p:spPr bwMode="auto">
          <a:xfrm>
            <a:off x="467320" y="972601"/>
            <a:ext cx="7632700"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为方便，采用电势描述载流子浓度。定义与费米能级相对应的费米势为</a:t>
            </a:r>
          </a:p>
        </p:txBody>
      </p:sp>
      <p:sp>
        <p:nvSpPr>
          <p:cNvPr id="51209" name="Text Box 9">
            <a:extLst>
              <a:ext uri="{FF2B5EF4-FFF2-40B4-BE49-F238E27FC236}">
                <a16:creationId xmlns:a16="http://schemas.microsoft.com/office/drawing/2014/main" id="{8948C8EA-DB97-4F7C-8499-246E341A37C0}"/>
              </a:ext>
            </a:extLst>
          </p:cNvPr>
          <p:cNvSpPr txBox="1">
            <a:spLocks noChangeArrowheads="1"/>
          </p:cNvSpPr>
          <p:nvPr/>
        </p:nvSpPr>
        <p:spPr bwMode="auto">
          <a:xfrm>
            <a:off x="542580" y="2293043"/>
            <a:ext cx="3168650"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对于</a:t>
            </a:r>
            <a:r>
              <a:rPr lang="en-US" altLang="zh-CN" sz="2000" dirty="0">
                <a:latin typeface="Times New Roman" panose="02020603050405020304" pitchFamily="18" charset="0"/>
                <a:ea typeface="宋体" panose="02010600030101010101" pitchFamily="2" charset="-122"/>
              </a:rPr>
              <a:t>P</a:t>
            </a:r>
            <a:r>
              <a:rPr lang="zh-CN" altLang="en-US" sz="2000" dirty="0">
                <a:latin typeface="Times New Roman" panose="02020603050405020304" pitchFamily="18" charset="0"/>
                <a:ea typeface="宋体" panose="02010600030101010101" pitchFamily="2" charset="-122"/>
              </a:rPr>
              <a:t>型半导体，                   </a:t>
            </a:r>
          </a:p>
        </p:txBody>
      </p:sp>
      <p:sp>
        <p:nvSpPr>
          <p:cNvPr id="51216" name="Text Box 16">
            <a:extLst>
              <a:ext uri="{FF2B5EF4-FFF2-40B4-BE49-F238E27FC236}">
                <a16:creationId xmlns:a16="http://schemas.microsoft.com/office/drawing/2014/main" id="{66B1C3D7-5422-4745-8640-3BD219EB420D}"/>
              </a:ext>
            </a:extLst>
          </p:cNvPr>
          <p:cNvSpPr txBox="1">
            <a:spLocks noChangeArrowheads="1"/>
          </p:cNvSpPr>
          <p:nvPr/>
        </p:nvSpPr>
        <p:spPr bwMode="auto">
          <a:xfrm>
            <a:off x="466725" y="2777431"/>
            <a:ext cx="2520950"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对于</a:t>
            </a:r>
            <a:r>
              <a:rPr lang="en-US" altLang="zh-CN" sz="2000" dirty="0">
                <a:latin typeface="Times New Roman" panose="02020603050405020304" pitchFamily="18" charset="0"/>
                <a:ea typeface="宋体" panose="02010600030101010101" pitchFamily="2" charset="-122"/>
              </a:rPr>
              <a:t>N</a:t>
            </a:r>
            <a:r>
              <a:rPr lang="zh-CN" altLang="en-US" sz="2000" dirty="0">
                <a:latin typeface="Times New Roman" panose="02020603050405020304" pitchFamily="18" charset="0"/>
                <a:ea typeface="宋体" panose="02010600030101010101" pitchFamily="2" charset="-122"/>
              </a:rPr>
              <a:t>型半导体，</a:t>
            </a:r>
          </a:p>
        </p:txBody>
      </p:sp>
      <p:pic>
        <p:nvPicPr>
          <p:cNvPr id="51221" name="Picture 21" descr="0404">
            <a:extLst>
              <a:ext uri="{FF2B5EF4-FFF2-40B4-BE49-F238E27FC236}">
                <a16:creationId xmlns:a16="http://schemas.microsoft.com/office/drawing/2014/main" id="{258520C6-FAC3-466E-BB1A-234A3FB2D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128397"/>
            <a:ext cx="3395042" cy="2555940"/>
          </a:xfrm>
          <a:prstGeom prst="rect">
            <a:avLst/>
          </a:prstGeom>
          <a:noFill/>
          <a:extLst>
            <a:ext uri="{909E8E84-426E-40DD-AFC4-6F175D3DCCD1}">
              <a14:hiddenFill xmlns:a14="http://schemas.microsoft.com/office/drawing/2010/main">
                <a:solidFill>
                  <a:srgbClr val="FFFFFF"/>
                </a:solidFill>
              </a14:hiddenFill>
            </a:ext>
          </a:extLst>
        </p:spPr>
      </p:pic>
      <p:sp>
        <p:nvSpPr>
          <p:cNvPr id="51224" name="Rectangle 24">
            <a:extLst>
              <a:ext uri="{FF2B5EF4-FFF2-40B4-BE49-F238E27FC236}">
                <a16:creationId xmlns:a16="http://schemas.microsoft.com/office/drawing/2014/main" id="{EE0CF751-891E-4F42-A66D-EA54430FEAC7}"/>
              </a:ext>
            </a:extLst>
          </p:cNvPr>
          <p:cNvSpPr>
            <a:spLocks noChangeArrowheads="1"/>
          </p:cNvSpPr>
          <p:nvPr/>
        </p:nvSpPr>
        <p:spPr bwMode="auto">
          <a:xfrm>
            <a:off x="-792361" y="509975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1223" name="Object 23">
            <a:extLst>
              <a:ext uri="{FF2B5EF4-FFF2-40B4-BE49-F238E27FC236}">
                <a16:creationId xmlns:a16="http://schemas.microsoft.com/office/drawing/2014/main" id="{99C904B9-0132-4178-BD88-0C7A0017B041}"/>
              </a:ext>
            </a:extLst>
          </p:cNvPr>
          <p:cNvGraphicFramePr>
            <a:graphicFrameLocks noChangeAspect="1"/>
          </p:cNvGraphicFramePr>
          <p:nvPr>
            <p:extLst>
              <p:ext uri="{D42A27DB-BD31-4B8C-83A1-F6EECF244321}">
                <p14:modId xmlns:p14="http://schemas.microsoft.com/office/powerpoint/2010/main" val="3688180257"/>
              </p:ext>
            </p:extLst>
          </p:nvPr>
        </p:nvGraphicFramePr>
        <p:xfrm>
          <a:off x="1337906" y="1608228"/>
          <a:ext cx="1505902" cy="546920"/>
        </p:xfrm>
        <a:graphic>
          <a:graphicData uri="http://schemas.openxmlformats.org/presentationml/2006/ole">
            <mc:AlternateContent xmlns:mc="http://schemas.openxmlformats.org/markup-compatibility/2006">
              <mc:Choice xmlns:v="urn:schemas-microsoft-com:vml" Requires="v">
                <p:oleObj spid="_x0000_s51336" name="Microsoft Equation 3.0" r:id="rId4" imgW="1180588" imgH="431613" progId="Equation.3">
                  <p:embed/>
                </p:oleObj>
              </mc:Choice>
              <mc:Fallback>
                <p:oleObj name="Microsoft Equation 3.0" r:id="rId4" imgW="1180588" imgH="431613"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7906" y="1608228"/>
                        <a:ext cx="1505902" cy="546920"/>
                      </a:xfrm>
                      <a:prstGeom prst="rect">
                        <a:avLst/>
                      </a:prstGeom>
                      <a:noFill/>
                    </p:spPr>
                  </p:pic>
                </p:oleObj>
              </mc:Fallback>
            </mc:AlternateContent>
          </a:graphicData>
        </a:graphic>
      </p:graphicFrame>
      <p:sp>
        <p:nvSpPr>
          <p:cNvPr id="51226" name="Rectangle 26">
            <a:extLst>
              <a:ext uri="{FF2B5EF4-FFF2-40B4-BE49-F238E27FC236}">
                <a16:creationId xmlns:a16="http://schemas.microsoft.com/office/drawing/2014/main" id="{869D93A5-7D57-4F00-BCE3-7243885F24A9}"/>
              </a:ext>
            </a:extLst>
          </p:cNvPr>
          <p:cNvSpPr>
            <a:spLocks noChangeArrowheads="1"/>
          </p:cNvSpPr>
          <p:nvPr/>
        </p:nvSpPr>
        <p:spPr bwMode="auto">
          <a:xfrm>
            <a:off x="-792361" y="5090230"/>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1225" name="Object 25">
            <a:extLst>
              <a:ext uri="{FF2B5EF4-FFF2-40B4-BE49-F238E27FC236}">
                <a16:creationId xmlns:a16="http://schemas.microsoft.com/office/drawing/2014/main" id="{BEB68326-E1E9-4B8E-8207-A4EB5335F598}"/>
              </a:ext>
            </a:extLst>
          </p:cNvPr>
          <p:cNvGraphicFramePr>
            <a:graphicFrameLocks noChangeAspect="1"/>
          </p:cNvGraphicFramePr>
          <p:nvPr>
            <p:extLst>
              <p:ext uri="{D42A27DB-BD31-4B8C-83A1-F6EECF244321}">
                <p14:modId xmlns:p14="http://schemas.microsoft.com/office/powerpoint/2010/main" val="3851510219"/>
              </p:ext>
            </p:extLst>
          </p:nvPr>
        </p:nvGraphicFramePr>
        <p:xfrm>
          <a:off x="2656412" y="2133847"/>
          <a:ext cx="1733023" cy="594652"/>
        </p:xfrm>
        <a:graphic>
          <a:graphicData uri="http://schemas.openxmlformats.org/presentationml/2006/ole">
            <mc:AlternateContent xmlns:mc="http://schemas.openxmlformats.org/markup-compatibility/2006">
              <mc:Choice xmlns:v="urn:schemas-microsoft-com:vml" Requires="v">
                <p:oleObj spid="_x0000_s51337" name="Microsoft Equation 3.0" r:id="rId6" imgW="1307532" imgH="444307" progId="Equation.3">
                  <p:embed/>
                </p:oleObj>
              </mc:Choice>
              <mc:Fallback>
                <p:oleObj name="Microsoft Equation 3.0" r:id="rId6" imgW="1307532" imgH="444307"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6412" y="2133847"/>
                        <a:ext cx="1733023" cy="594652"/>
                      </a:xfrm>
                      <a:prstGeom prst="rect">
                        <a:avLst/>
                      </a:prstGeom>
                      <a:noFill/>
                    </p:spPr>
                  </p:pic>
                </p:oleObj>
              </mc:Fallback>
            </mc:AlternateContent>
          </a:graphicData>
        </a:graphic>
      </p:graphicFrame>
      <p:sp>
        <p:nvSpPr>
          <p:cNvPr id="51230" name="Rectangle 30">
            <a:extLst>
              <a:ext uri="{FF2B5EF4-FFF2-40B4-BE49-F238E27FC236}">
                <a16:creationId xmlns:a16="http://schemas.microsoft.com/office/drawing/2014/main" id="{C686F102-212C-46C1-96DA-0BEB711A6B10}"/>
              </a:ext>
            </a:extLst>
          </p:cNvPr>
          <p:cNvSpPr>
            <a:spLocks noChangeArrowheads="1"/>
          </p:cNvSpPr>
          <p:nvPr/>
        </p:nvSpPr>
        <p:spPr bwMode="auto">
          <a:xfrm>
            <a:off x="-792361" y="5090230"/>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1229" name="Object 29">
            <a:extLst>
              <a:ext uri="{FF2B5EF4-FFF2-40B4-BE49-F238E27FC236}">
                <a16:creationId xmlns:a16="http://schemas.microsoft.com/office/drawing/2014/main" id="{5DACAE3F-1DDA-4CF3-99C1-437F5A9B1065}"/>
              </a:ext>
            </a:extLst>
          </p:cNvPr>
          <p:cNvGraphicFramePr>
            <a:graphicFrameLocks noChangeAspect="1"/>
          </p:cNvGraphicFramePr>
          <p:nvPr>
            <p:extLst>
              <p:ext uri="{D42A27DB-BD31-4B8C-83A1-F6EECF244321}">
                <p14:modId xmlns:p14="http://schemas.microsoft.com/office/powerpoint/2010/main" val="2881890781"/>
              </p:ext>
            </p:extLst>
          </p:nvPr>
        </p:nvGraphicFramePr>
        <p:xfrm>
          <a:off x="2611297" y="2720357"/>
          <a:ext cx="1778138" cy="561444"/>
        </p:xfrm>
        <a:graphic>
          <a:graphicData uri="http://schemas.openxmlformats.org/presentationml/2006/ole">
            <mc:AlternateContent xmlns:mc="http://schemas.openxmlformats.org/markup-compatibility/2006">
              <mc:Choice xmlns:v="urn:schemas-microsoft-com:vml" Requires="v">
                <p:oleObj spid="_x0000_s51338" name="Microsoft Equation 3.0" r:id="rId8" imgW="1422400" imgH="444500" progId="Equation.3">
                  <p:embed/>
                </p:oleObj>
              </mc:Choice>
              <mc:Fallback>
                <p:oleObj name="Microsoft Equation 3.0" r:id="rId8" imgW="1422400" imgH="444500"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1297" y="2720357"/>
                        <a:ext cx="1778138" cy="561444"/>
                      </a:xfrm>
                      <a:prstGeom prst="rect">
                        <a:avLst/>
                      </a:prstGeom>
                      <a:noFill/>
                    </p:spPr>
                  </p:pic>
                </p:oleObj>
              </mc:Fallback>
            </mc:AlternateContent>
          </a:graphicData>
        </a:graphic>
      </p:graphicFrame>
      <p:sp>
        <p:nvSpPr>
          <p:cNvPr id="15" name="Text Box 8">
            <a:extLst>
              <a:ext uri="{FF2B5EF4-FFF2-40B4-BE49-F238E27FC236}">
                <a16:creationId xmlns:a16="http://schemas.microsoft.com/office/drawing/2014/main" id="{278BAC7C-208B-4C36-922B-A1AFE2E02330}"/>
              </a:ext>
            </a:extLst>
          </p:cNvPr>
          <p:cNvSpPr txBox="1">
            <a:spLocks noChangeArrowheads="1"/>
          </p:cNvSpPr>
          <p:nvPr/>
        </p:nvSpPr>
        <p:spPr bwMode="auto">
          <a:xfrm>
            <a:off x="2915567" y="332656"/>
            <a:ext cx="3528765"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表面势与表面耗尽区</a:t>
            </a:r>
          </a:p>
        </p:txBody>
      </p:sp>
      <p:sp>
        <p:nvSpPr>
          <p:cNvPr id="3" name="矩形 2">
            <a:extLst>
              <a:ext uri="{FF2B5EF4-FFF2-40B4-BE49-F238E27FC236}">
                <a16:creationId xmlns:a16="http://schemas.microsoft.com/office/drawing/2014/main" id="{D57C0E2E-74A6-4630-8370-6915D471B0FE}"/>
              </a:ext>
            </a:extLst>
          </p:cNvPr>
          <p:cNvSpPr/>
          <p:nvPr/>
        </p:nvSpPr>
        <p:spPr>
          <a:xfrm>
            <a:off x="572153" y="3523751"/>
            <a:ext cx="1899879"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rPr>
              <a:t>体内静电势</a:t>
            </a:r>
            <a:r>
              <a:rPr lang="en-US" altLang="zh-CN" sz="2000" dirty="0">
                <a:latin typeface="Times New Roman" panose="02020603050405020304" pitchFamily="18" charset="0"/>
                <a:ea typeface="宋体" panose="02010600030101010101" pitchFamily="2" charset="-122"/>
              </a:rPr>
              <a:t>ψ=0</a:t>
            </a:r>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F44E6824-3DD6-4BBB-BBDD-6D3DC47665D9}"/>
              </a:ext>
            </a:extLst>
          </p:cNvPr>
          <p:cNvSpPr/>
          <p:nvPr/>
        </p:nvSpPr>
        <p:spPr>
          <a:xfrm>
            <a:off x="466725" y="4142489"/>
            <a:ext cx="4719927" cy="1528624"/>
          </a:xfrm>
          <a:prstGeom prst="rect">
            <a:avLst/>
          </a:prstGeom>
        </p:spPr>
        <p:txBody>
          <a:bodyPr wrap="square">
            <a:spAutoFit/>
          </a:bodyPr>
          <a:lstStyle/>
          <a:p>
            <a:r>
              <a:rPr lang="zh-CN" altLang="en-US" sz="2000" dirty="0">
                <a:latin typeface="Times New Roman" panose="02020603050405020304" pitchFamily="18" charset="0"/>
                <a:ea typeface="宋体" panose="02010600030101010101" pitchFamily="2" charset="-122"/>
              </a:rPr>
              <a:t>表面电势</a:t>
            </a:r>
            <a:r>
              <a:rPr lang="en-US" altLang="zh-CN" sz="2000" dirty="0">
                <a:latin typeface="Times New Roman" panose="02020603050405020304" pitchFamily="18" charset="0"/>
                <a:ea typeface="宋体" panose="02010600030101010101" pitchFamily="2" charset="-122"/>
              </a:rPr>
              <a:t>ψ(0)=</a:t>
            </a:r>
            <a:r>
              <a:rPr lang="en-US" altLang="zh-CN" sz="2000" dirty="0" err="1">
                <a:latin typeface="Times New Roman" panose="02020603050405020304" pitchFamily="18" charset="0"/>
                <a:ea typeface="宋体" panose="02010600030101010101" pitchFamily="2" charset="-122"/>
              </a:rPr>
              <a:t>ψ</a:t>
            </a:r>
            <a:r>
              <a:rPr lang="en-US" altLang="zh-CN" sz="2000" baseline="-25000" dirty="0" err="1">
                <a:latin typeface="Times New Roman" panose="02020603050405020304" pitchFamily="18" charset="0"/>
                <a:ea typeface="宋体" panose="02010600030101010101" pitchFamily="2" charset="-122"/>
              </a:rPr>
              <a:t>s</a:t>
            </a:r>
            <a:r>
              <a:rPr lang="zh-CN" altLang="en-US" sz="2000" dirty="0">
                <a:latin typeface="Times New Roman" panose="02020603050405020304" pitchFamily="18" charset="0"/>
                <a:ea typeface="宋体" panose="02010600030101010101" pitchFamily="2" charset="-122"/>
              </a:rPr>
              <a:t>即硅</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氧化硅接触面的电势降，</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如表面电势高于体内</a:t>
            </a:r>
            <a:r>
              <a:rPr lang="en-US" altLang="zh-CN" sz="2000" dirty="0">
                <a:latin typeface="Times New Roman" panose="02020603050405020304" pitchFamily="18" charset="0"/>
                <a:ea typeface="宋体" panose="02010600030101010101" pitchFamily="2" charset="-122"/>
              </a:rPr>
              <a:t>(V</a:t>
            </a:r>
            <a:r>
              <a:rPr lang="en-US" altLang="zh-CN" sz="2000" baseline="-25000"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 &gt; 0 ): </a:t>
            </a:r>
            <a:r>
              <a:rPr lang="en-US" altLang="zh-CN" sz="2000" dirty="0" err="1">
                <a:latin typeface="Times New Roman" panose="02020603050405020304" pitchFamily="18" charset="0"/>
                <a:ea typeface="宋体" panose="02010600030101010101" pitchFamily="2" charset="-122"/>
              </a:rPr>
              <a:t>ψ</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&gt;0</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如表面电势低于体内</a:t>
            </a:r>
            <a:r>
              <a:rPr lang="en-US" altLang="zh-CN" sz="2000" dirty="0">
                <a:latin typeface="Times New Roman" panose="02020603050405020304" pitchFamily="18" charset="0"/>
                <a:ea typeface="宋体" panose="02010600030101010101" pitchFamily="2" charset="-122"/>
              </a:rPr>
              <a:t>(V</a:t>
            </a:r>
            <a:r>
              <a:rPr lang="en-US" altLang="zh-CN" sz="2000" baseline="-25000"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 &lt; 0): </a:t>
            </a:r>
            <a:r>
              <a:rPr lang="en-US" altLang="zh-CN" sz="2000" dirty="0" err="1">
                <a:latin typeface="Times New Roman" panose="02020603050405020304" pitchFamily="18" charset="0"/>
                <a:ea typeface="宋体" panose="02010600030101010101" pitchFamily="2" charset="-122"/>
              </a:rPr>
              <a:t>ψ</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&lt;0</a:t>
            </a:r>
          </a:p>
          <a:p>
            <a:endParaRPr lang="zh-CN" altLang="en-US" sz="2000" baseline="-25000" dirty="0">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B32F5A6B-08CE-4228-97E1-DFA17D219CAD}"/>
              </a:ext>
            </a:extLst>
          </p:cNvPr>
          <p:cNvSpPr/>
          <p:nvPr/>
        </p:nvSpPr>
        <p:spPr>
          <a:xfrm>
            <a:off x="6534007" y="3244334"/>
            <a:ext cx="2207656"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V</a:t>
            </a:r>
            <a:r>
              <a:rPr lang="en-US" altLang="zh-CN" baseline="-25000" dirty="0">
                <a:latin typeface="Times New Roman" panose="02020603050405020304" pitchFamily="18" charset="0"/>
                <a:ea typeface="宋体" panose="02010600030101010101" pitchFamily="2" charset="-122"/>
              </a:rPr>
              <a:t>G</a:t>
            </a:r>
            <a:r>
              <a:rPr lang="en-US" altLang="zh-CN" dirty="0">
                <a:latin typeface="Times New Roman" panose="02020603050405020304" pitchFamily="18" charset="0"/>
                <a:ea typeface="宋体" panose="02010600030101010101" pitchFamily="2" charset="-122"/>
              </a:rPr>
              <a:t> &gt; 0</a:t>
            </a:r>
            <a:r>
              <a:rPr lang="zh-CN" altLang="en-US" dirty="0">
                <a:latin typeface="Times New Roman" panose="02020603050405020304" pitchFamily="18" charset="0"/>
                <a:ea typeface="宋体" panose="02010600030101010101" pitchFamily="2" charset="-122"/>
              </a:rPr>
              <a:t>，感应负电荷</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ext Box 5">
            <a:extLst>
              <a:ext uri="{FF2B5EF4-FFF2-40B4-BE49-F238E27FC236}">
                <a16:creationId xmlns:a16="http://schemas.microsoft.com/office/drawing/2014/main" id="{FD1018D1-984F-413E-9DAF-A1E79F9162B9}"/>
              </a:ext>
            </a:extLst>
          </p:cNvPr>
          <p:cNvSpPr txBox="1">
            <a:spLocks noChangeArrowheads="1"/>
          </p:cNvSpPr>
          <p:nvPr/>
        </p:nvSpPr>
        <p:spPr bwMode="auto">
          <a:xfrm>
            <a:off x="420834" y="310364"/>
            <a:ext cx="7129463"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空穴和电子的浓度也可表示为</a:t>
            </a:r>
            <a:r>
              <a:rPr lang="en-US" altLang="zh-CN" sz="2000" dirty="0">
                <a:latin typeface="Times New Roman" panose="02020603050405020304" pitchFamily="18" charset="0"/>
                <a:ea typeface="宋体" panose="02010600030101010101" pitchFamily="2" charset="-122"/>
              </a:rPr>
              <a:t>ψ</a:t>
            </a:r>
            <a:r>
              <a:rPr lang="zh-CN" altLang="en-US" sz="2000" dirty="0">
                <a:latin typeface="Times New Roman" panose="02020603050405020304" pitchFamily="18" charset="0"/>
                <a:ea typeface="宋体" panose="02010600030101010101" pitchFamily="2" charset="-122"/>
              </a:rPr>
              <a:t>的函数</a:t>
            </a:r>
          </a:p>
        </p:txBody>
      </p:sp>
      <p:sp>
        <p:nvSpPr>
          <p:cNvPr id="52236" name="Text Box 12">
            <a:extLst>
              <a:ext uri="{FF2B5EF4-FFF2-40B4-BE49-F238E27FC236}">
                <a16:creationId xmlns:a16="http://schemas.microsoft.com/office/drawing/2014/main" id="{4B20A3DE-4152-438C-B642-A7B21F9FE3AD}"/>
              </a:ext>
            </a:extLst>
          </p:cNvPr>
          <p:cNvSpPr txBox="1">
            <a:spLocks noChangeArrowheads="1"/>
          </p:cNvSpPr>
          <p:nvPr/>
        </p:nvSpPr>
        <p:spPr bwMode="auto">
          <a:xfrm>
            <a:off x="453378" y="1477591"/>
            <a:ext cx="8353425"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当能带向下弯曲时，</a:t>
            </a:r>
            <a:r>
              <a:rPr lang="en-US" altLang="zh-CN" sz="2000" dirty="0">
                <a:latin typeface="Times New Roman" panose="02020603050405020304" pitchFamily="18" charset="0"/>
                <a:ea typeface="宋体" panose="02010600030101010101" pitchFamily="2" charset="-122"/>
              </a:rPr>
              <a:t>ψ</a:t>
            </a:r>
            <a:r>
              <a:rPr lang="zh-CN" altLang="en-US" sz="2000" dirty="0">
                <a:latin typeface="Times New Roman" panose="02020603050405020304" pitchFamily="18" charset="0"/>
                <a:ea typeface="宋体" panose="02010600030101010101" pitchFamily="2" charset="-122"/>
              </a:rPr>
              <a:t>为正值</a:t>
            </a:r>
            <a:r>
              <a:rPr lang="en-US" altLang="zh-CN" sz="2000" dirty="0">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表面载流子</a:t>
            </a:r>
            <a:r>
              <a:rPr lang="zh-CN" altLang="en-US" sz="2000" dirty="0">
                <a:latin typeface="Times New Roman" panose="02020603050405020304" pitchFamily="18" charset="0"/>
                <a:ea typeface="宋体" panose="02010600030101010101" pitchFamily="2" charset="-122"/>
              </a:rPr>
              <a:t>的浓度分别为</a:t>
            </a:r>
          </a:p>
        </p:txBody>
      </p:sp>
      <p:sp>
        <p:nvSpPr>
          <p:cNvPr id="52245" name="Rectangle 21">
            <a:extLst>
              <a:ext uri="{FF2B5EF4-FFF2-40B4-BE49-F238E27FC236}">
                <a16:creationId xmlns:a16="http://schemas.microsoft.com/office/drawing/2014/main" id="{15C2E8C2-D9F1-4B84-9854-079DE8FBC57C}"/>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2244" name="Object 20">
            <a:extLst>
              <a:ext uri="{FF2B5EF4-FFF2-40B4-BE49-F238E27FC236}">
                <a16:creationId xmlns:a16="http://schemas.microsoft.com/office/drawing/2014/main" id="{F3674991-F4FC-4D97-8699-8B36C09ADB95}"/>
              </a:ext>
            </a:extLst>
          </p:cNvPr>
          <p:cNvGraphicFramePr>
            <a:graphicFrameLocks noChangeAspect="1"/>
          </p:cNvGraphicFramePr>
          <p:nvPr>
            <p:extLst>
              <p:ext uri="{D42A27DB-BD31-4B8C-83A1-F6EECF244321}">
                <p14:modId xmlns:p14="http://schemas.microsoft.com/office/powerpoint/2010/main" val="2117261712"/>
              </p:ext>
            </p:extLst>
          </p:nvPr>
        </p:nvGraphicFramePr>
        <p:xfrm>
          <a:off x="5179220" y="621250"/>
          <a:ext cx="2448272" cy="730533"/>
        </p:xfrm>
        <a:graphic>
          <a:graphicData uri="http://schemas.openxmlformats.org/presentationml/2006/ole">
            <mc:AlternateContent xmlns:mc="http://schemas.openxmlformats.org/markup-compatibility/2006">
              <mc:Choice xmlns:v="urn:schemas-microsoft-com:vml" Requires="v">
                <p:oleObj spid="_x0000_s52385" name="Microsoft Equation 3.0" r:id="rId3" imgW="1536700" imgH="457200" progId="Equation.3">
                  <p:embed/>
                </p:oleObj>
              </mc:Choice>
              <mc:Fallback>
                <p:oleObj name="Microsoft Equation 3.0" r:id="rId3" imgW="1536700" imgH="4572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220" y="621250"/>
                        <a:ext cx="2448272" cy="730533"/>
                      </a:xfrm>
                      <a:prstGeom prst="rect">
                        <a:avLst/>
                      </a:prstGeom>
                      <a:noFill/>
                    </p:spPr>
                  </p:pic>
                </p:oleObj>
              </mc:Fallback>
            </mc:AlternateContent>
          </a:graphicData>
        </a:graphic>
      </p:graphicFrame>
      <p:sp>
        <p:nvSpPr>
          <p:cNvPr id="52248" name="Rectangle 24">
            <a:extLst>
              <a:ext uri="{FF2B5EF4-FFF2-40B4-BE49-F238E27FC236}">
                <a16:creationId xmlns:a16="http://schemas.microsoft.com/office/drawing/2014/main" id="{5DB6F1F8-7B4A-4EFF-8227-ED607EDFB4E1}"/>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2247" name="Object 23">
            <a:extLst>
              <a:ext uri="{FF2B5EF4-FFF2-40B4-BE49-F238E27FC236}">
                <a16:creationId xmlns:a16="http://schemas.microsoft.com/office/drawing/2014/main" id="{FC177A11-804D-4723-B409-945BDFCF8E3E}"/>
              </a:ext>
            </a:extLst>
          </p:cNvPr>
          <p:cNvGraphicFramePr>
            <a:graphicFrameLocks noChangeAspect="1"/>
          </p:cNvGraphicFramePr>
          <p:nvPr>
            <p:extLst>
              <p:ext uri="{D42A27DB-BD31-4B8C-83A1-F6EECF244321}">
                <p14:modId xmlns:p14="http://schemas.microsoft.com/office/powerpoint/2010/main" val="3347201906"/>
              </p:ext>
            </p:extLst>
          </p:nvPr>
        </p:nvGraphicFramePr>
        <p:xfrm>
          <a:off x="1043608" y="696619"/>
          <a:ext cx="2448273" cy="738275"/>
        </p:xfrm>
        <a:graphic>
          <a:graphicData uri="http://schemas.openxmlformats.org/presentationml/2006/ole">
            <mc:AlternateContent xmlns:mc="http://schemas.openxmlformats.org/markup-compatibility/2006">
              <mc:Choice xmlns:v="urn:schemas-microsoft-com:vml" Requires="v">
                <p:oleObj spid="_x0000_s52386" name="Microsoft Equation 3.0" r:id="rId5" imgW="1511300" imgH="457200" progId="Equation.3">
                  <p:embed/>
                </p:oleObj>
              </mc:Choice>
              <mc:Fallback>
                <p:oleObj name="Microsoft Equation 3.0" r:id="rId5" imgW="1511300" imgH="4572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696619"/>
                        <a:ext cx="2448273" cy="738275"/>
                      </a:xfrm>
                      <a:prstGeom prst="rect">
                        <a:avLst/>
                      </a:prstGeom>
                      <a:noFill/>
                    </p:spPr>
                  </p:pic>
                </p:oleObj>
              </mc:Fallback>
            </mc:AlternateContent>
          </a:graphicData>
        </a:graphic>
      </p:graphicFrame>
      <p:sp>
        <p:nvSpPr>
          <p:cNvPr id="52252" name="Rectangle 28">
            <a:extLst>
              <a:ext uri="{FF2B5EF4-FFF2-40B4-BE49-F238E27FC236}">
                <a16:creationId xmlns:a16="http://schemas.microsoft.com/office/drawing/2014/main" id="{5808AAAE-F89C-41CA-A522-631892E3C62E}"/>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2251" name="Object 27">
            <a:extLst>
              <a:ext uri="{FF2B5EF4-FFF2-40B4-BE49-F238E27FC236}">
                <a16:creationId xmlns:a16="http://schemas.microsoft.com/office/drawing/2014/main" id="{EB18512C-31D7-4621-9DB5-57F90A176983}"/>
              </a:ext>
            </a:extLst>
          </p:cNvPr>
          <p:cNvGraphicFramePr>
            <a:graphicFrameLocks noChangeAspect="1"/>
          </p:cNvGraphicFramePr>
          <p:nvPr>
            <p:extLst>
              <p:ext uri="{D42A27DB-BD31-4B8C-83A1-F6EECF244321}">
                <p14:modId xmlns:p14="http://schemas.microsoft.com/office/powerpoint/2010/main" val="3024603309"/>
              </p:ext>
            </p:extLst>
          </p:nvPr>
        </p:nvGraphicFramePr>
        <p:xfrm>
          <a:off x="1331640" y="2194896"/>
          <a:ext cx="2376264" cy="675021"/>
        </p:xfrm>
        <a:graphic>
          <a:graphicData uri="http://schemas.openxmlformats.org/presentationml/2006/ole">
            <mc:AlternateContent xmlns:mc="http://schemas.openxmlformats.org/markup-compatibility/2006">
              <mc:Choice xmlns:v="urn:schemas-microsoft-com:vml" Requires="v">
                <p:oleObj spid="_x0000_s52387" name="Microsoft Equation 3.0" r:id="rId7" imgW="1612900" imgH="457200" progId="Equation.3">
                  <p:embed/>
                </p:oleObj>
              </mc:Choice>
              <mc:Fallback>
                <p:oleObj name="Microsoft Equation 3.0" r:id="rId7" imgW="1612900" imgH="45720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2194896"/>
                        <a:ext cx="2376264" cy="675021"/>
                      </a:xfrm>
                      <a:prstGeom prst="rect">
                        <a:avLst/>
                      </a:prstGeom>
                      <a:noFill/>
                    </p:spPr>
                  </p:pic>
                </p:oleObj>
              </mc:Fallback>
            </mc:AlternateContent>
          </a:graphicData>
        </a:graphic>
      </p:graphicFrame>
      <p:sp>
        <p:nvSpPr>
          <p:cNvPr id="52254" name="Rectangle 30">
            <a:extLst>
              <a:ext uri="{FF2B5EF4-FFF2-40B4-BE49-F238E27FC236}">
                <a16:creationId xmlns:a16="http://schemas.microsoft.com/office/drawing/2014/main" id="{E1146582-DF5A-4249-A620-88E048097553}"/>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sp>
        <p:nvSpPr>
          <p:cNvPr id="52256" name="Rectangle 32">
            <a:extLst>
              <a:ext uri="{FF2B5EF4-FFF2-40B4-BE49-F238E27FC236}">
                <a16:creationId xmlns:a16="http://schemas.microsoft.com/office/drawing/2014/main" id="{E78C0868-5EAE-4609-8B64-FB4094844580}"/>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2255" name="Object 31">
            <a:extLst>
              <a:ext uri="{FF2B5EF4-FFF2-40B4-BE49-F238E27FC236}">
                <a16:creationId xmlns:a16="http://schemas.microsoft.com/office/drawing/2014/main" id="{D66CD59B-2B8D-494B-BDE1-20917F41B0CE}"/>
              </a:ext>
            </a:extLst>
          </p:cNvPr>
          <p:cNvGraphicFramePr>
            <a:graphicFrameLocks noChangeAspect="1"/>
          </p:cNvGraphicFramePr>
          <p:nvPr>
            <p:extLst>
              <p:ext uri="{D42A27DB-BD31-4B8C-83A1-F6EECF244321}">
                <p14:modId xmlns:p14="http://schemas.microsoft.com/office/powerpoint/2010/main" val="829158400"/>
              </p:ext>
            </p:extLst>
          </p:nvPr>
        </p:nvGraphicFramePr>
        <p:xfrm>
          <a:off x="5251228" y="2029867"/>
          <a:ext cx="2376264" cy="666687"/>
        </p:xfrm>
        <a:graphic>
          <a:graphicData uri="http://schemas.openxmlformats.org/presentationml/2006/ole">
            <mc:AlternateContent xmlns:mc="http://schemas.openxmlformats.org/markup-compatibility/2006">
              <mc:Choice xmlns:v="urn:schemas-microsoft-com:vml" Requires="v">
                <p:oleObj spid="_x0000_s52388" name="Microsoft Equation 3.0" r:id="rId9" imgW="1625600" imgH="457200" progId="Equation.3">
                  <p:embed/>
                </p:oleObj>
              </mc:Choice>
              <mc:Fallback>
                <p:oleObj name="Microsoft Equation 3.0" r:id="rId9" imgW="1625600" imgH="45720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1228" y="2029867"/>
                        <a:ext cx="2376264" cy="666687"/>
                      </a:xfrm>
                      <a:prstGeom prst="rect">
                        <a:avLst/>
                      </a:prstGeom>
                      <a:noFill/>
                    </p:spPr>
                  </p:pic>
                </p:oleObj>
              </mc:Fallback>
            </mc:AlternateContent>
          </a:graphicData>
        </a:graphic>
      </p:graphicFrame>
      <p:sp>
        <p:nvSpPr>
          <p:cNvPr id="2" name="文本框 1">
            <a:extLst>
              <a:ext uri="{FF2B5EF4-FFF2-40B4-BE49-F238E27FC236}">
                <a16:creationId xmlns:a16="http://schemas.microsoft.com/office/drawing/2014/main" id="{A4FB213C-5388-429E-B6C9-EA3ECCA12C5D}"/>
              </a:ext>
            </a:extLst>
          </p:cNvPr>
          <p:cNvSpPr txBox="1"/>
          <p:nvPr/>
        </p:nvSpPr>
        <p:spPr>
          <a:xfrm>
            <a:off x="2771800" y="5992104"/>
            <a:ext cx="3262432" cy="400110"/>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rPr>
              <a:t>注意：电子（负电荷）能带</a:t>
            </a:r>
          </a:p>
        </p:txBody>
      </p:sp>
      <p:pic>
        <p:nvPicPr>
          <p:cNvPr id="19" name="Picture 21" descr="0404">
            <a:extLst>
              <a:ext uri="{FF2B5EF4-FFF2-40B4-BE49-F238E27FC236}">
                <a16:creationId xmlns:a16="http://schemas.microsoft.com/office/drawing/2014/main" id="{C1453ADE-00C9-4B81-8B0A-B7BB679E2D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9178" y="3341400"/>
            <a:ext cx="3416957" cy="2572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E1B2FDC-3CD1-49B1-8A23-791D0E974061}"/>
              </a:ext>
            </a:extLst>
          </p:cNvPr>
          <p:cNvSpPr txBox="1">
            <a:spLocks noChangeArrowheads="1"/>
          </p:cNvSpPr>
          <p:nvPr/>
        </p:nvSpPr>
        <p:spPr>
          <a:xfrm>
            <a:off x="4044128" y="2204864"/>
            <a:ext cx="4797414" cy="3728814"/>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0000"/>
              </a:lnSpc>
              <a:buNone/>
            </a:pPr>
            <a:r>
              <a:rPr lang="zh-CN" altLang="en-US" sz="2000" dirty="0">
                <a:latin typeface="Times New Roman" panose="02020603050405020304" pitchFamily="18" charset="0"/>
                <a:ea typeface="宋体" panose="02010600030101010101" pitchFamily="2" charset="-122"/>
              </a:rPr>
              <a:t>通过以上讨论，以下各区间的表面电势可以区分为：</a:t>
            </a:r>
          </a:p>
          <a:p>
            <a:pPr>
              <a:lnSpc>
                <a:spcPct val="110000"/>
              </a:lnSpc>
            </a:pPr>
            <a:r>
              <a:rPr lang="en-US" altLang="zh-CN" sz="2000" dirty="0" err="1">
                <a:latin typeface="Times New Roman" panose="02020603050405020304" pitchFamily="18" charset="0"/>
                <a:ea typeface="宋体" panose="02010600030101010101" pitchFamily="2" charset="-122"/>
              </a:rPr>
              <a:t>Ψs</a:t>
            </a:r>
            <a:r>
              <a:rPr lang="en-US" altLang="zh-CN" sz="2000" dirty="0">
                <a:latin typeface="Times New Roman" panose="02020603050405020304" pitchFamily="18" charset="0"/>
                <a:ea typeface="宋体" panose="02010600030101010101" pitchFamily="2" charset="-122"/>
              </a:rPr>
              <a:t>&lt;0   </a:t>
            </a:r>
            <a:r>
              <a:rPr lang="zh-CN" altLang="en-US" sz="2000" dirty="0">
                <a:latin typeface="Times New Roman" panose="02020603050405020304" pitchFamily="18" charset="0"/>
                <a:ea typeface="宋体" panose="02010600030101010101" pitchFamily="2" charset="-122"/>
              </a:rPr>
              <a:t>空穴积累（能带向上弯曲）</a:t>
            </a:r>
            <a:r>
              <a:rPr lang="en-US" altLang="zh-CN" sz="2000" dirty="0" err="1">
                <a:latin typeface="Times New Roman" panose="02020603050405020304" pitchFamily="18" charset="0"/>
                <a:ea typeface="宋体" panose="02010600030101010101" pitchFamily="2" charset="-122"/>
              </a:rPr>
              <a:t>p</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&gt;p</a:t>
            </a:r>
            <a:r>
              <a:rPr lang="en-US" altLang="zh-CN" sz="2000" baseline="-25000" dirty="0">
                <a:latin typeface="Times New Roman" panose="02020603050405020304" pitchFamily="18" charset="0"/>
                <a:ea typeface="宋体" panose="02010600030101010101" pitchFamily="2" charset="-122"/>
              </a:rPr>
              <a:t>p</a:t>
            </a:r>
          </a:p>
          <a:p>
            <a:pPr>
              <a:lnSpc>
                <a:spcPct val="110000"/>
              </a:lnSpc>
            </a:pPr>
            <a:r>
              <a:rPr lang="en-US" altLang="zh-CN" sz="2000" dirty="0" err="1">
                <a:latin typeface="Times New Roman" panose="02020603050405020304" pitchFamily="18" charset="0"/>
                <a:ea typeface="宋体" panose="02010600030101010101" pitchFamily="2" charset="-122"/>
              </a:rPr>
              <a:t>Ψs</a:t>
            </a:r>
            <a:r>
              <a:rPr lang="en-US" altLang="zh-CN" sz="2000" dirty="0">
                <a:latin typeface="Times New Roman" panose="02020603050405020304" pitchFamily="18" charset="0"/>
                <a:ea typeface="宋体" panose="02010600030101010101" pitchFamily="2" charset="-122"/>
              </a:rPr>
              <a:t>=0   </a:t>
            </a:r>
            <a:r>
              <a:rPr lang="zh-CN" altLang="en-US" sz="2000" dirty="0">
                <a:latin typeface="Times New Roman" panose="02020603050405020304" pitchFamily="18" charset="0"/>
                <a:ea typeface="宋体" panose="02010600030101010101" pitchFamily="2" charset="-122"/>
              </a:rPr>
              <a:t>平带情况 </a:t>
            </a:r>
            <a:r>
              <a:rPr lang="en-US" altLang="zh-CN" sz="2000" dirty="0" err="1">
                <a:latin typeface="Times New Roman" panose="02020603050405020304" pitchFamily="18" charset="0"/>
                <a:ea typeface="宋体" panose="02010600030101010101" pitchFamily="2" charset="-122"/>
              </a:rPr>
              <a:t>p</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=p</a:t>
            </a:r>
            <a:r>
              <a:rPr lang="en-US" altLang="zh-CN" sz="2000" baseline="-25000" dirty="0">
                <a:latin typeface="Times New Roman" panose="02020603050405020304" pitchFamily="18" charset="0"/>
                <a:ea typeface="宋体" panose="02010600030101010101" pitchFamily="2" charset="-122"/>
              </a:rPr>
              <a:t>p </a:t>
            </a:r>
            <a:r>
              <a:rPr lang="zh-CN" altLang="en-US" sz="2000" dirty="0">
                <a:latin typeface="Times New Roman" panose="02020603050405020304" pitchFamily="18" charset="0"/>
                <a:ea typeface="宋体" panose="02010600030101010101" pitchFamily="2" charset="-122"/>
              </a:rPr>
              <a:t>；</a:t>
            </a:r>
          </a:p>
          <a:p>
            <a:pPr>
              <a:lnSpc>
                <a:spcPct val="110000"/>
              </a:lnSpc>
            </a:pPr>
            <a:r>
              <a:rPr lang="en-US" altLang="zh-CN" sz="2000" dirty="0">
                <a:latin typeface="Times New Roman" panose="02020603050405020304" pitchFamily="18" charset="0"/>
                <a:ea typeface="宋体" panose="02010600030101010101" pitchFamily="2" charset="-122"/>
              </a:rPr>
              <a:t>Ψ</a:t>
            </a:r>
            <a:r>
              <a:rPr lang="en-US" altLang="zh-CN" sz="2000" baseline="-25000"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&gt;</a:t>
            </a:r>
            <a:r>
              <a:rPr lang="en-US" altLang="zh-CN" sz="2000" dirty="0" err="1">
                <a:latin typeface="Times New Roman" panose="02020603050405020304" pitchFamily="18" charset="0"/>
                <a:ea typeface="宋体" panose="02010600030101010101" pitchFamily="2" charset="-122"/>
              </a:rPr>
              <a:t>Ψs</a:t>
            </a:r>
            <a:r>
              <a:rPr lang="en-US" altLang="zh-CN" sz="2000" dirty="0">
                <a:latin typeface="Times New Roman" panose="02020603050405020304" pitchFamily="18" charset="0"/>
                <a:ea typeface="宋体" panose="02010600030101010101" pitchFamily="2" charset="-122"/>
              </a:rPr>
              <a:t>&gt;0   </a:t>
            </a:r>
            <a:r>
              <a:rPr lang="zh-CN" altLang="en-US" sz="2000" dirty="0">
                <a:latin typeface="Times New Roman" panose="02020603050405020304" pitchFamily="18" charset="0"/>
                <a:ea typeface="宋体" panose="02010600030101010101" pitchFamily="2" charset="-122"/>
              </a:rPr>
              <a:t>空穴耗尽（能带向下弯曲）</a:t>
            </a:r>
            <a:r>
              <a:rPr lang="en-US" altLang="zh-CN" sz="2000" dirty="0" err="1">
                <a:latin typeface="Times New Roman" panose="02020603050405020304" pitchFamily="18" charset="0"/>
                <a:ea typeface="宋体" panose="02010600030101010101" pitchFamily="2" charset="-122"/>
              </a:rPr>
              <a:t>p</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&lt;p</a:t>
            </a:r>
            <a:r>
              <a:rPr lang="en-US" altLang="zh-CN" sz="2000" baseline="-25000" dirty="0">
                <a:latin typeface="Times New Roman" panose="02020603050405020304" pitchFamily="18" charset="0"/>
                <a:ea typeface="宋体" panose="02010600030101010101" pitchFamily="2" charset="-122"/>
              </a:rPr>
              <a:t>p </a:t>
            </a:r>
            <a:endParaRPr lang="zh-CN" altLang="en-US" sz="2000" dirty="0">
              <a:latin typeface="Times New Roman" panose="02020603050405020304" pitchFamily="18" charset="0"/>
              <a:ea typeface="宋体" panose="02010600030101010101" pitchFamily="2" charset="-122"/>
            </a:endParaRPr>
          </a:p>
          <a:p>
            <a:pPr>
              <a:lnSpc>
                <a:spcPct val="110000"/>
              </a:lnSpc>
            </a:pPr>
            <a:r>
              <a:rPr lang="en-US" altLang="zh-CN" sz="2000" dirty="0">
                <a:latin typeface="Times New Roman" panose="02020603050405020304" pitchFamily="18" charset="0"/>
                <a:ea typeface="宋体" panose="02010600030101010101" pitchFamily="2" charset="-122"/>
              </a:rPr>
              <a:t>Ψ</a:t>
            </a:r>
            <a:r>
              <a:rPr lang="en-US" altLang="zh-CN" sz="2000" baseline="-25000"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Ψs</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表面上正好是本征的  </a:t>
            </a:r>
            <a:r>
              <a:rPr lang="en-US" altLang="zh-CN" sz="2000" dirty="0">
                <a:latin typeface="Times New Roman" panose="02020603050405020304" pitchFamily="18" charset="0"/>
                <a:ea typeface="宋体" panose="02010600030101010101" pitchFamily="2" charset="-122"/>
              </a:rPr>
              <a:t>ns=</a:t>
            </a:r>
            <a:r>
              <a:rPr lang="en-US" altLang="zh-CN" sz="2000" dirty="0" err="1">
                <a:latin typeface="Times New Roman" panose="02020603050405020304" pitchFamily="18" charset="0"/>
                <a:ea typeface="宋体" panose="02010600030101010101" pitchFamily="2" charset="-122"/>
              </a:rPr>
              <a:t>ps</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ni</a:t>
            </a:r>
            <a:endParaRPr lang="en-US" altLang="zh-CN" sz="2000" dirty="0">
              <a:latin typeface="Times New Roman" panose="02020603050405020304" pitchFamily="18" charset="0"/>
              <a:ea typeface="宋体" panose="02010600030101010101" pitchFamily="2" charset="-122"/>
            </a:endParaRPr>
          </a:p>
          <a:p>
            <a:pPr>
              <a:lnSpc>
                <a:spcPct val="110000"/>
              </a:lnSpc>
            </a:pPr>
            <a:r>
              <a:rPr lang="en-US" altLang="zh-CN" sz="2000" dirty="0">
                <a:latin typeface="Times New Roman" panose="02020603050405020304" pitchFamily="18" charset="0"/>
                <a:ea typeface="宋体" panose="02010600030101010101" pitchFamily="2" charset="-122"/>
              </a:rPr>
              <a:t>Ψ</a:t>
            </a:r>
            <a:r>
              <a:rPr lang="en-US" altLang="zh-CN" sz="2000" baseline="-25000"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&lt;</a:t>
            </a:r>
            <a:r>
              <a:rPr lang="en-US" altLang="zh-CN" sz="2000" dirty="0" err="1">
                <a:latin typeface="Times New Roman" panose="02020603050405020304" pitchFamily="18" charset="0"/>
                <a:ea typeface="宋体" panose="02010600030101010101" pitchFamily="2" charset="-122"/>
              </a:rPr>
              <a:t>Ψs</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反型情况（反型层中电子积累，能带向下弯曲）。</a:t>
            </a:r>
          </a:p>
          <a:p>
            <a:pPr>
              <a:lnSpc>
                <a:spcPct val="110000"/>
              </a:lnSpc>
            </a:pPr>
            <a:endParaRPr lang="en-US" altLang="zh-CN" sz="2000" dirty="0">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BCB48FBA-5756-4A4C-9C29-4875D5848BB4}"/>
              </a:ext>
            </a:extLst>
          </p:cNvPr>
          <p:cNvPicPr>
            <a:picLocks noChangeAspect="1"/>
          </p:cNvPicPr>
          <p:nvPr/>
        </p:nvPicPr>
        <p:blipFill>
          <a:blip r:embed="rId3"/>
          <a:stretch>
            <a:fillRect/>
          </a:stretch>
        </p:blipFill>
        <p:spPr>
          <a:xfrm>
            <a:off x="302458" y="946585"/>
            <a:ext cx="3428571" cy="5304762"/>
          </a:xfrm>
          <a:prstGeom prst="rect">
            <a:avLst/>
          </a:prstGeom>
        </p:spPr>
      </p:pic>
      <p:graphicFrame>
        <p:nvGraphicFramePr>
          <p:cNvPr id="6" name="Object 20">
            <a:extLst>
              <a:ext uri="{FF2B5EF4-FFF2-40B4-BE49-F238E27FC236}">
                <a16:creationId xmlns:a16="http://schemas.microsoft.com/office/drawing/2014/main" id="{E0D69535-1B38-4CF1-8785-180A3F6B4189}"/>
              </a:ext>
            </a:extLst>
          </p:cNvPr>
          <p:cNvGraphicFramePr>
            <a:graphicFrameLocks noChangeAspect="1"/>
          </p:cNvGraphicFramePr>
          <p:nvPr>
            <p:extLst>
              <p:ext uri="{D42A27DB-BD31-4B8C-83A1-F6EECF244321}">
                <p14:modId xmlns:p14="http://schemas.microsoft.com/office/powerpoint/2010/main" val="3134045215"/>
              </p:ext>
            </p:extLst>
          </p:nvPr>
        </p:nvGraphicFramePr>
        <p:xfrm>
          <a:off x="6109926" y="375613"/>
          <a:ext cx="1913527" cy="570972"/>
        </p:xfrm>
        <a:graphic>
          <a:graphicData uri="http://schemas.openxmlformats.org/presentationml/2006/ole">
            <mc:AlternateContent xmlns:mc="http://schemas.openxmlformats.org/markup-compatibility/2006">
              <mc:Choice xmlns:v="urn:schemas-microsoft-com:vml" Requires="v">
                <p:oleObj spid="_x0000_s259206" name="Microsoft Equation 3.0" r:id="rId4" imgW="1536700" imgH="457200" progId="Equation.3">
                  <p:embed/>
                </p:oleObj>
              </mc:Choice>
              <mc:Fallback>
                <p:oleObj name="Microsoft Equation 3.0" r:id="rId4" imgW="1536700" imgH="457200" progId="Equation.3">
                  <p:embed/>
                  <p:pic>
                    <p:nvPicPr>
                      <p:cNvPr id="52244" name="Object 20">
                        <a:extLst>
                          <a:ext uri="{FF2B5EF4-FFF2-40B4-BE49-F238E27FC236}">
                            <a16:creationId xmlns:a16="http://schemas.microsoft.com/office/drawing/2014/main" id="{F3674991-F4FC-4D97-8699-8B36C09AD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926" y="375613"/>
                        <a:ext cx="1913527" cy="570972"/>
                      </a:xfrm>
                      <a:prstGeom prst="rect">
                        <a:avLst/>
                      </a:prstGeom>
                      <a:noFill/>
                    </p:spPr>
                  </p:pic>
                </p:oleObj>
              </mc:Fallback>
            </mc:AlternateContent>
          </a:graphicData>
        </a:graphic>
      </p:graphicFrame>
      <p:graphicFrame>
        <p:nvGraphicFramePr>
          <p:cNvPr id="7" name="Object 23">
            <a:extLst>
              <a:ext uri="{FF2B5EF4-FFF2-40B4-BE49-F238E27FC236}">
                <a16:creationId xmlns:a16="http://schemas.microsoft.com/office/drawing/2014/main" id="{05E14389-B39C-47E8-8898-1014102846FD}"/>
              </a:ext>
            </a:extLst>
          </p:cNvPr>
          <p:cNvGraphicFramePr>
            <a:graphicFrameLocks noChangeAspect="1"/>
          </p:cNvGraphicFramePr>
          <p:nvPr>
            <p:extLst>
              <p:ext uri="{D42A27DB-BD31-4B8C-83A1-F6EECF244321}">
                <p14:modId xmlns:p14="http://schemas.microsoft.com/office/powerpoint/2010/main" val="341416394"/>
              </p:ext>
            </p:extLst>
          </p:nvPr>
        </p:nvGraphicFramePr>
        <p:xfrm>
          <a:off x="3923928" y="403736"/>
          <a:ext cx="1800200" cy="542849"/>
        </p:xfrm>
        <a:graphic>
          <a:graphicData uri="http://schemas.openxmlformats.org/presentationml/2006/ole">
            <mc:AlternateContent xmlns:mc="http://schemas.openxmlformats.org/markup-compatibility/2006">
              <mc:Choice xmlns:v="urn:schemas-microsoft-com:vml" Requires="v">
                <p:oleObj spid="_x0000_s259207" name="Microsoft Equation 3.0" r:id="rId6" imgW="1511300" imgH="457200" progId="Equation.3">
                  <p:embed/>
                </p:oleObj>
              </mc:Choice>
              <mc:Fallback>
                <p:oleObj name="Microsoft Equation 3.0" r:id="rId6" imgW="1511300" imgH="457200" progId="Equation.3">
                  <p:embed/>
                  <p:pic>
                    <p:nvPicPr>
                      <p:cNvPr id="52247" name="Object 23">
                        <a:extLst>
                          <a:ext uri="{FF2B5EF4-FFF2-40B4-BE49-F238E27FC236}">
                            <a16:creationId xmlns:a16="http://schemas.microsoft.com/office/drawing/2014/main" id="{FC177A11-804D-4723-B409-945BDFCF8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928" y="403736"/>
                        <a:ext cx="1800200" cy="542849"/>
                      </a:xfrm>
                      <a:prstGeom prst="rect">
                        <a:avLst/>
                      </a:prstGeom>
                      <a:noFill/>
                    </p:spPr>
                  </p:pic>
                </p:oleObj>
              </mc:Fallback>
            </mc:AlternateContent>
          </a:graphicData>
        </a:graphic>
      </p:graphicFrame>
      <p:graphicFrame>
        <p:nvGraphicFramePr>
          <p:cNvPr id="8" name="Object 27">
            <a:extLst>
              <a:ext uri="{FF2B5EF4-FFF2-40B4-BE49-F238E27FC236}">
                <a16:creationId xmlns:a16="http://schemas.microsoft.com/office/drawing/2014/main" id="{D78E0012-1E52-4D9B-B229-C6767AB89F4D}"/>
              </a:ext>
            </a:extLst>
          </p:cNvPr>
          <p:cNvGraphicFramePr>
            <a:graphicFrameLocks noChangeAspect="1"/>
          </p:cNvGraphicFramePr>
          <p:nvPr>
            <p:extLst>
              <p:ext uri="{D42A27DB-BD31-4B8C-83A1-F6EECF244321}">
                <p14:modId xmlns:p14="http://schemas.microsoft.com/office/powerpoint/2010/main" val="3099222286"/>
              </p:ext>
            </p:extLst>
          </p:nvPr>
        </p:nvGraphicFramePr>
        <p:xfrm>
          <a:off x="3923928" y="1164868"/>
          <a:ext cx="2009984" cy="570972"/>
        </p:xfrm>
        <a:graphic>
          <a:graphicData uri="http://schemas.openxmlformats.org/presentationml/2006/ole">
            <mc:AlternateContent xmlns:mc="http://schemas.openxmlformats.org/markup-compatibility/2006">
              <mc:Choice xmlns:v="urn:schemas-microsoft-com:vml" Requires="v">
                <p:oleObj spid="_x0000_s259208" name="Microsoft Equation 3.0" r:id="rId8" imgW="1612900" imgH="457200" progId="Equation.3">
                  <p:embed/>
                </p:oleObj>
              </mc:Choice>
              <mc:Fallback>
                <p:oleObj name="Microsoft Equation 3.0" r:id="rId8" imgW="1612900" imgH="457200" progId="Equation.3">
                  <p:embed/>
                  <p:pic>
                    <p:nvPicPr>
                      <p:cNvPr id="52251" name="Object 27">
                        <a:extLst>
                          <a:ext uri="{FF2B5EF4-FFF2-40B4-BE49-F238E27FC236}">
                            <a16:creationId xmlns:a16="http://schemas.microsoft.com/office/drawing/2014/main" id="{EB18512C-31D7-4621-9DB5-57F90A1769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3928" y="1164868"/>
                        <a:ext cx="2009984" cy="570972"/>
                      </a:xfrm>
                      <a:prstGeom prst="rect">
                        <a:avLst/>
                      </a:prstGeom>
                      <a:noFill/>
                    </p:spPr>
                  </p:pic>
                </p:oleObj>
              </mc:Fallback>
            </mc:AlternateContent>
          </a:graphicData>
        </a:graphic>
      </p:graphicFrame>
      <p:graphicFrame>
        <p:nvGraphicFramePr>
          <p:cNvPr id="9" name="Object 31">
            <a:extLst>
              <a:ext uri="{FF2B5EF4-FFF2-40B4-BE49-F238E27FC236}">
                <a16:creationId xmlns:a16="http://schemas.microsoft.com/office/drawing/2014/main" id="{B70B59F3-4BC6-4BE0-B702-D043DE53605E}"/>
              </a:ext>
            </a:extLst>
          </p:cNvPr>
          <p:cNvGraphicFramePr>
            <a:graphicFrameLocks noChangeAspect="1"/>
          </p:cNvGraphicFramePr>
          <p:nvPr>
            <p:extLst>
              <p:ext uri="{D42A27DB-BD31-4B8C-83A1-F6EECF244321}">
                <p14:modId xmlns:p14="http://schemas.microsoft.com/office/powerpoint/2010/main" val="3190163758"/>
              </p:ext>
            </p:extLst>
          </p:nvPr>
        </p:nvGraphicFramePr>
        <p:xfrm>
          <a:off x="5988344" y="1164867"/>
          <a:ext cx="2035109" cy="570972"/>
        </p:xfrm>
        <a:graphic>
          <a:graphicData uri="http://schemas.openxmlformats.org/presentationml/2006/ole">
            <mc:AlternateContent xmlns:mc="http://schemas.openxmlformats.org/markup-compatibility/2006">
              <mc:Choice xmlns:v="urn:schemas-microsoft-com:vml" Requires="v">
                <p:oleObj spid="_x0000_s259209" name="Microsoft Equation 3.0" r:id="rId10" imgW="1625600" imgH="457200" progId="Equation.3">
                  <p:embed/>
                </p:oleObj>
              </mc:Choice>
              <mc:Fallback>
                <p:oleObj name="Microsoft Equation 3.0" r:id="rId10" imgW="1625600" imgH="457200" progId="Equation.3">
                  <p:embed/>
                  <p:pic>
                    <p:nvPicPr>
                      <p:cNvPr id="52255" name="Object 31">
                        <a:extLst>
                          <a:ext uri="{FF2B5EF4-FFF2-40B4-BE49-F238E27FC236}">
                            <a16:creationId xmlns:a16="http://schemas.microsoft.com/office/drawing/2014/main" id="{D66CD59B-2B8D-494B-BDE1-20917F41B0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8344" y="1164867"/>
                        <a:ext cx="2035109" cy="570972"/>
                      </a:xfrm>
                      <a:prstGeom prst="rect">
                        <a:avLst/>
                      </a:prstGeom>
                      <a:noFill/>
                    </p:spPr>
                  </p:pic>
                </p:oleObj>
              </mc:Fallback>
            </mc:AlternateContent>
          </a:graphicData>
        </a:graphic>
      </p:graphicFrame>
    </p:spTree>
    <p:extLst>
      <p:ext uri="{BB962C8B-B14F-4D97-AF65-F5344CB8AC3E}">
        <p14:creationId xmlns:p14="http://schemas.microsoft.com/office/powerpoint/2010/main" val="14957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图片2">
            <a:extLst>
              <a:ext uri="{FF2B5EF4-FFF2-40B4-BE49-F238E27FC236}">
                <a16:creationId xmlns:a16="http://schemas.microsoft.com/office/drawing/2014/main" id="{7D9BBE2C-EDC2-494D-B573-6ACEC7949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68932"/>
            <a:ext cx="3167063" cy="3276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6BD7272-BF84-452C-A33F-E7EE542EEC9F}"/>
              </a:ext>
            </a:extLst>
          </p:cNvPr>
          <p:cNvSpPr txBox="1">
            <a:spLocks noChangeArrowheads="1"/>
          </p:cNvSpPr>
          <p:nvPr/>
        </p:nvSpPr>
        <p:spPr>
          <a:xfrm>
            <a:off x="2483768" y="745235"/>
            <a:ext cx="3276335" cy="5319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buFont typeface="Wingdings" panose="05000000000000000000" pitchFamily="2" charset="2"/>
              <a:buNone/>
            </a:pPr>
            <a:r>
              <a:rPr lang="en-US" altLang="zh-CN" sz="2000" dirty="0">
                <a:solidFill>
                  <a:srgbClr val="FF0000"/>
                </a:solidFill>
                <a:latin typeface="Times New Roman" panose="02020603050405020304" pitchFamily="18" charset="0"/>
                <a:ea typeface="宋体" panose="02010600030101010101" pitchFamily="2" charset="-122"/>
              </a:rPr>
              <a:t>MOS</a:t>
            </a:r>
            <a:r>
              <a:rPr lang="zh-CN" altLang="en-US" sz="2000" dirty="0">
                <a:solidFill>
                  <a:srgbClr val="FF0000"/>
                </a:solidFill>
                <a:latin typeface="Times New Roman" panose="02020603050405020304" pitchFamily="18" charset="0"/>
                <a:ea typeface="宋体" panose="02010600030101010101" pitchFamily="2" charset="-122"/>
              </a:rPr>
              <a:t>结构电势分布</a:t>
            </a:r>
          </a:p>
        </p:txBody>
      </p:sp>
      <p:sp>
        <p:nvSpPr>
          <p:cNvPr id="6" name="Rectangle 11">
            <a:extLst>
              <a:ext uri="{FF2B5EF4-FFF2-40B4-BE49-F238E27FC236}">
                <a16:creationId xmlns:a16="http://schemas.microsoft.com/office/drawing/2014/main" id="{AB787ABE-69FF-42F5-AD44-2B9CBBF826ED}"/>
              </a:ext>
            </a:extLst>
          </p:cNvPr>
          <p:cNvSpPr>
            <a:spLocks noChangeArrowheads="1"/>
          </p:cNvSpPr>
          <p:nvPr/>
        </p:nvSpPr>
        <p:spPr bwMode="auto">
          <a:xfrm>
            <a:off x="3851920" y="1427691"/>
            <a:ext cx="4495800" cy="164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85750" indent="-28575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由于存在表面电荷，半导体表面空间电荷区（从接触面到空间电荷区内边界）内有内建电场（屏蔽外电场）和电势降的存在。</a:t>
            </a:r>
          </a:p>
        </p:txBody>
      </p:sp>
      <p:sp>
        <p:nvSpPr>
          <p:cNvPr id="7" name="Rectangle 25">
            <a:extLst>
              <a:ext uri="{FF2B5EF4-FFF2-40B4-BE49-F238E27FC236}">
                <a16:creationId xmlns:a16="http://schemas.microsoft.com/office/drawing/2014/main" id="{D4B9DE95-13E8-483E-BD99-4BA3F93608A9}"/>
              </a:ext>
            </a:extLst>
          </p:cNvPr>
          <p:cNvSpPr>
            <a:spLocks noChangeArrowheads="1"/>
          </p:cNvSpPr>
          <p:nvPr/>
        </p:nvSpPr>
        <p:spPr bwMode="auto">
          <a:xfrm>
            <a:off x="3923928" y="3182468"/>
            <a:ext cx="4495800" cy="84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85750" indent="-28575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外加电压外加电压施加在跨越氧化层（电压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OX</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）和表面势</a:t>
            </a:r>
            <a:r>
              <a:rPr lang="en-US" altLang="zh-CN" sz="2000" i="1" dirty="0" err="1">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i="1" baseline="-30000" dirty="0" err="1">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两部分上。</a:t>
            </a:r>
          </a:p>
        </p:txBody>
      </p:sp>
      <p:sp>
        <p:nvSpPr>
          <p:cNvPr id="8" name="矩形 7">
            <a:extLst>
              <a:ext uri="{FF2B5EF4-FFF2-40B4-BE49-F238E27FC236}">
                <a16:creationId xmlns:a16="http://schemas.microsoft.com/office/drawing/2014/main" id="{2FF70ADF-9F73-4F61-B4DF-7252C62FB1B6}"/>
              </a:ext>
            </a:extLst>
          </p:cNvPr>
          <p:cNvSpPr/>
          <p:nvPr/>
        </p:nvSpPr>
        <p:spPr>
          <a:xfrm>
            <a:off x="5148064" y="4149080"/>
            <a:ext cx="1688283" cy="400110"/>
          </a:xfrm>
          <a:prstGeom prst="rect">
            <a:avLst/>
          </a:prstGeom>
        </p:spPr>
        <p:txBody>
          <a:bodyPr wrap="none">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U</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OX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err="1">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i="1" baseline="-30000" dirty="0" err="1">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000" dirty="0">
              <a:latin typeface="Times New Roman" panose="02020603050405020304" pitchFamily="18" charset="0"/>
              <a:ea typeface="宋体" panose="02010600030101010101" pitchFamily="2" charset="-122"/>
            </a:endParaRPr>
          </a:p>
        </p:txBody>
      </p:sp>
      <p:sp>
        <p:nvSpPr>
          <p:cNvPr id="9" name="Text Box 13">
            <a:extLst>
              <a:ext uri="{FF2B5EF4-FFF2-40B4-BE49-F238E27FC236}">
                <a16:creationId xmlns:a16="http://schemas.microsoft.com/office/drawing/2014/main" id="{B489ADCB-9207-453A-B64F-2B255A048BC1}"/>
              </a:ext>
            </a:extLst>
          </p:cNvPr>
          <p:cNvSpPr txBox="1">
            <a:spLocks noChangeArrowheads="1"/>
          </p:cNvSpPr>
          <p:nvPr/>
        </p:nvSpPr>
        <p:spPr bwMode="auto">
          <a:xfrm>
            <a:off x="431651" y="144461"/>
            <a:ext cx="6840538"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spcBef>
                <a:spcPct val="50000"/>
              </a:spcBef>
            </a:pP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理想</a:t>
            </a:r>
            <a:r>
              <a:rPr lang="en-US" altLang="zh-CN" sz="2000" b="1" dirty="0">
                <a:latin typeface="Times New Roman" panose="02020603050405020304" pitchFamily="18" charset="0"/>
                <a:ea typeface="宋体" panose="02010600030101010101" pitchFamily="2" charset="-122"/>
              </a:rPr>
              <a:t>MOS</a:t>
            </a:r>
            <a:r>
              <a:rPr lang="zh-CN" altLang="en-US" sz="2000" b="1" dirty="0">
                <a:latin typeface="Times New Roman" panose="02020603050405020304" pitchFamily="18" charset="0"/>
                <a:ea typeface="宋体" panose="02010600030101010101" pitchFamily="2" charset="-122"/>
              </a:rPr>
              <a:t>结构的电容</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电压特性</a:t>
            </a:r>
          </a:p>
        </p:txBody>
      </p:sp>
    </p:spTree>
    <p:extLst>
      <p:ext uri="{BB962C8B-B14F-4D97-AF65-F5344CB8AC3E}">
        <p14:creationId xmlns:p14="http://schemas.microsoft.com/office/powerpoint/2010/main" val="242331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9F18D696-743D-48DC-9361-FBAB7474E5B6}"/>
              </a:ext>
            </a:extLst>
          </p:cNvPr>
          <p:cNvSpPr>
            <a:spLocks noGrp="1" noChangeArrowheads="1"/>
          </p:cNvSpPr>
          <p:nvPr>
            <p:ph type="body" sz="half" idx="1"/>
          </p:nvPr>
        </p:nvSpPr>
        <p:spPr>
          <a:xfrm>
            <a:off x="537047" y="347176"/>
            <a:ext cx="6264638" cy="531958"/>
          </a:xfrm>
        </p:spPr>
        <p:txBody>
          <a:bodyPr>
            <a:normAutofit/>
          </a:bodyPr>
          <a:lstStyle/>
          <a:p>
            <a:pPr>
              <a:lnSpc>
                <a:spcPct val="110000"/>
              </a:lnSpc>
              <a:buFont typeface="Wingdings" panose="05000000000000000000" pitchFamily="2" charset="2"/>
              <a:buNone/>
            </a:pPr>
            <a:r>
              <a:rPr lang="zh-CN" altLang="en-US" sz="2000" dirty="0">
                <a:solidFill>
                  <a:srgbClr val="FF0000"/>
                </a:solidFill>
                <a:latin typeface="Times New Roman" panose="02020603050405020304" pitchFamily="18" charset="0"/>
                <a:ea typeface="宋体" panose="02010600030101010101" pitchFamily="2" charset="-122"/>
              </a:rPr>
              <a:t>电势分布</a:t>
            </a:r>
          </a:p>
        </p:txBody>
      </p:sp>
      <p:sp>
        <p:nvSpPr>
          <p:cNvPr id="49160" name="Text Box 8">
            <a:extLst>
              <a:ext uri="{FF2B5EF4-FFF2-40B4-BE49-F238E27FC236}">
                <a16:creationId xmlns:a16="http://schemas.microsoft.com/office/drawing/2014/main" id="{DC456CB5-C2DF-49D0-B827-7AB5E2D68836}"/>
              </a:ext>
            </a:extLst>
          </p:cNvPr>
          <p:cNvSpPr txBox="1">
            <a:spLocks noChangeArrowheads="1"/>
          </p:cNvSpPr>
          <p:nvPr/>
        </p:nvSpPr>
        <p:spPr bwMode="auto">
          <a:xfrm>
            <a:off x="537047" y="2348654"/>
            <a:ext cx="7561262"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对泊松方程积分，可得表面耗尽区域的静电势分布为</a:t>
            </a:r>
          </a:p>
        </p:txBody>
      </p:sp>
      <p:sp>
        <p:nvSpPr>
          <p:cNvPr id="49164" name="Text Box 12">
            <a:extLst>
              <a:ext uri="{FF2B5EF4-FFF2-40B4-BE49-F238E27FC236}">
                <a16:creationId xmlns:a16="http://schemas.microsoft.com/office/drawing/2014/main" id="{02CB1C39-70C7-4ED7-BE5F-2366679ED1E7}"/>
              </a:ext>
            </a:extLst>
          </p:cNvPr>
          <p:cNvSpPr txBox="1">
            <a:spLocks noChangeArrowheads="1"/>
          </p:cNvSpPr>
          <p:nvPr/>
        </p:nvSpPr>
        <p:spPr bwMode="auto">
          <a:xfrm>
            <a:off x="537047" y="3550403"/>
            <a:ext cx="3600450"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表面势</a:t>
            </a:r>
            <a:r>
              <a:rPr lang="en-US" altLang="zh-CN" sz="2000" dirty="0" err="1">
                <a:latin typeface="Times New Roman" panose="02020603050405020304" pitchFamily="18" charset="0"/>
                <a:ea typeface="宋体" panose="02010600030101010101" pitchFamily="2" charset="-122"/>
              </a:rPr>
              <a:t>ψs</a:t>
            </a:r>
            <a:r>
              <a:rPr lang="zh-CN" altLang="en-US" sz="2000" dirty="0">
                <a:latin typeface="Times New Roman" panose="02020603050405020304" pitchFamily="18" charset="0"/>
                <a:ea typeface="宋体" panose="02010600030101010101" pitchFamily="2" charset="-122"/>
              </a:rPr>
              <a:t>为</a:t>
            </a:r>
          </a:p>
        </p:txBody>
      </p:sp>
      <p:sp>
        <p:nvSpPr>
          <p:cNvPr id="49166" name="Text Box 14">
            <a:extLst>
              <a:ext uri="{FF2B5EF4-FFF2-40B4-BE49-F238E27FC236}">
                <a16:creationId xmlns:a16="http://schemas.microsoft.com/office/drawing/2014/main" id="{23099299-CDE4-4253-A7F8-0C560B639443}"/>
              </a:ext>
            </a:extLst>
          </p:cNvPr>
          <p:cNvSpPr txBox="1">
            <a:spLocks noChangeArrowheads="1"/>
          </p:cNvSpPr>
          <p:nvPr/>
        </p:nvSpPr>
        <p:spPr bwMode="auto">
          <a:xfrm>
            <a:off x="4096627" y="3603648"/>
            <a:ext cx="3615928"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000" dirty="0">
                <a:latin typeface="Times New Roman" panose="02020603050405020304" pitchFamily="18" charset="0"/>
                <a:ea typeface="宋体" panose="02010600030101010101" pitchFamily="2" charset="-122"/>
              </a:rPr>
              <a:t>此电势分布与单边</a:t>
            </a:r>
            <a:r>
              <a:rPr lang="en-US" altLang="zh-CN" sz="2000" dirty="0">
                <a:latin typeface="Times New Roman" panose="02020603050405020304" pitchFamily="18" charset="0"/>
                <a:ea typeface="宋体" panose="02010600030101010101" pitchFamily="2" charset="-122"/>
              </a:rPr>
              <a:t>PN</a:t>
            </a:r>
            <a:r>
              <a:rPr lang="en-US" altLang="zh-CN" sz="2000" baseline="30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结相同。</a:t>
            </a:r>
          </a:p>
        </p:txBody>
      </p:sp>
      <p:sp>
        <p:nvSpPr>
          <p:cNvPr id="49169" name="Rectangle 17">
            <a:extLst>
              <a:ext uri="{FF2B5EF4-FFF2-40B4-BE49-F238E27FC236}">
                <a16:creationId xmlns:a16="http://schemas.microsoft.com/office/drawing/2014/main" id="{2D345EF2-7828-48E9-BCFA-B04DB11C1583}"/>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49168" name="Object 16">
            <a:extLst>
              <a:ext uri="{FF2B5EF4-FFF2-40B4-BE49-F238E27FC236}">
                <a16:creationId xmlns:a16="http://schemas.microsoft.com/office/drawing/2014/main" id="{EC874334-A3F0-40C0-8773-3C6187D3DB90}"/>
              </a:ext>
            </a:extLst>
          </p:cNvPr>
          <p:cNvGraphicFramePr>
            <a:graphicFrameLocks noChangeAspect="1"/>
          </p:cNvGraphicFramePr>
          <p:nvPr>
            <p:extLst>
              <p:ext uri="{D42A27DB-BD31-4B8C-83A1-F6EECF244321}">
                <p14:modId xmlns:p14="http://schemas.microsoft.com/office/powerpoint/2010/main" val="649112208"/>
              </p:ext>
            </p:extLst>
          </p:nvPr>
        </p:nvGraphicFramePr>
        <p:xfrm>
          <a:off x="3722229" y="879134"/>
          <a:ext cx="1620341" cy="801573"/>
        </p:xfrm>
        <a:graphic>
          <a:graphicData uri="http://schemas.openxmlformats.org/presentationml/2006/ole">
            <mc:AlternateContent xmlns:mc="http://schemas.openxmlformats.org/markup-compatibility/2006">
              <mc:Choice xmlns:v="urn:schemas-microsoft-com:vml" Requires="v">
                <p:oleObj spid="_x0000_s49379" name="Microsoft Equation 3.0" r:id="rId3" imgW="927100" imgH="457200" progId="Equation.3">
                  <p:embed/>
                </p:oleObj>
              </mc:Choice>
              <mc:Fallback>
                <p:oleObj name="Microsoft Equation 3.0" r:id="rId3" imgW="927100" imgH="4572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229" y="879134"/>
                        <a:ext cx="1620341" cy="801573"/>
                      </a:xfrm>
                      <a:prstGeom prst="rect">
                        <a:avLst/>
                      </a:prstGeom>
                      <a:noFill/>
                    </p:spPr>
                  </p:pic>
                </p:oleObj>
              </mc:Fallback>
            </mc:AlternateContent>
          </a:graphicData>
        </a:graphic>
      </p:graphicFrame>
      <p:sp>
        <p:nvSpPr>
          <p:cNvPr id="49172" name="Rectangle 20">
            <a:extLst>
              <a:ext uri="{FF2B5EF4-FFF2-40B4-BE49-F238E27FC236}">
                <a16:creationId xmlns:a16="http://schemas.microsoft.com/office/drawing/2014/main" id="{DD1E9231-ABFF-4B16-921C-4E1DCD76902F}"/>
              </a:ext>
            </a:extLst>
          </p:cNvPr>
          <p:cNvSpPr>
            <a:spLocks noChangeArrowheads="1"/>
          </p:cNvSpPr>
          <p:nvPr/>
        </p:nvSpPr>
        <p:spPr bwMode="auto">
          <a:xfrm>
            <a:off x="0" y="3030573"/>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49171" name="Object 19">
            <a:extLst>
              <a:ext uri="{FF2B5EF4-FFF2-40B4-BE49-F238E27FC236}">
                <a16:creationId xmlns:a16="http://schemas.microsoft.com/office/drawing/2014/main" id="{8D3444A7-176A-41E5-BC10-4E6EE003897C}"/>
              </a:ext>
            </a:extLst>
          </p:cNvPr>
          <p:cNvGraphicFramePr>
            <a:graphicFrameLocks noChangeAspect="1"/>
          </p:cNvGraphicFramePr>
          <p:nvPr>
            <p:extLst>
              <p:ext uri="{D42A27DB-BD31-4B8C-83A1-F6EECF244321}">
                <p14:modId xmlns:p14="http://schemas.microsoft.com/office/powerpoint/2010/main" val="4093584671"/>
              </p:ext>
            </p:extLst>
          </p:nvPr>
        </p:nvGraphicFramePr>
        <p:xfrm>
          <a:off x="653697" y="2684462"/>
          <a:ext cx="1871663" cy="744538"/>
        </p:xfrm>
        <a:graphic>
          <a:graphicData uri="http://schemas.openxmlformats.org/presentationml/2006/ole">
            <mc:AlternateContent xmlns:mc="http://schemas.openxmlformats.org/markup-compatibility/2006">
              <mc:Choice xmlns:v="urn:schemas-microsoft-com:vml" Requires="v">
                <p:oleObj spid="_x0000_s49380" name="Microsoft Equation 3.0" r:id="rId5" imgW="977476" imgH="393529" progId="Equation.3">
                  <p:embed/>
                </p:oleObj>
              </mc:Choice>
              <mc:Fallback>
                <p:oleObj name="Microsoft Equation 3.0" r:id="rId5" imgW="977476" imgH="393529"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697" y="2684462"/>
                        <a:ext cx="1871663"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4" name="Rectangle 22">
            <a:extLst>
              <a:ext uri="{FF2B5EF4-FFF2-40B4-BE49-F238E27FC236}">
                <a16:creationId xmlns:a16="http://schemas.microsoft.com/office/drawing/2014/main" id="{1B1A7EE9-BEB7-431D-ABF0-57BE7E6461E5}"/>
              </a:ext>
            </a:extLst>
          </p:cNvPr>
          <p:cNvSpPr>
            <a:spLocks noChangeArrowheads="1"/>
          </p:cNvSpPr>
          <p:nvPr/>
        </p:nvSpPr>
        <p:spPr bwMode="auto">
          <a:xfrm>
            <a:off x="0" y="29972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49173" name="Object 21">
            <a:extLst>
              <a:ext uri="{FF2B5EF4-FFF2-40B4-BE49-F238E27FC236}">
                <a16:creationId xmlns:a16="http://schemas.microsoft.com/office/drawing/2014/main" id="{4C8BA55A-FBAD-4D90-8945-DD34CE232E21}"/>
              </a:ext>
            </a:extLst>
          </p:cNvPr>
          <p:cNvGraphicFramePr>
            <a:graphicFrameLocks noChangeAspect="1"/>
          </p:cNvGraphicFramePr>
          <p:nvPr>
            <p:extLst>
              <p:ext uri="{D42A27DB-BD31-4B8C-83A1-F6EECF244321}">
                <p14:modId xmlns:p14="http://schemas.microsoft.com/office/powerpoint/2010/main" val="4067616461"/>
              </p:ext>
            </p:extLst>
          </p:nvPr>
        </p:nvGraphicFramePr>
        <p:xfrm>
          <a:off x="2291358" y="3371547"/>
          <a:ext cx="1259303" cy="744538"/>
        </p:xfrm>
        <a:graphic>
          <a:graphicData uri="http://schemas.openxmlformats.org/presentationml/2006/ole">
            <mc:AlternateContent xmlns:mc="http://schemas.openxmlformats.org/markup-compatibility/2006">
              <mc:Choice xmlns:v="urn:schemas-microsoft-com:vml" Requires="v">
                <p:oleObj spid="_x0000_s49381" name="Microsoft Equation 3.0" r:id="rId7" imgW="876300" imgH="457200" progId="Equation.3">
                  <p:embed/>
                </p:oleObj>
              </mc:Choice>
              <mc:Fallback>
                <p:oleObj name="Microsoft Equation 3.0" r:id="rId7" imgW="876300" imgH="4572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1358" y="3371547"/>
                        <a:ext cx="1259303" cy="744538"/>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70FCCEA9-68A9-4D3A-AF8E-E3E7D542884C}"/>
              </a:ext>
            </a:extLst>
          </p:cNvPr>
          <p:cNvSpPr/>
          <p:nvPr/>
        </p:nvSpPr>
        <p:spPr>
          <a:xfrm>
            <a:off x="683568" y="1007988"/>
            <a:ext cx="2749471"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rPr>
              <a:t>可由一维泊松方程求得</a:t>
            </a:r>
          </a:p>
        </p:txBody>
      </p:sp>
      <p:sp>
        <p:nvSpPr>
          <p:cNvPr id="3" name="矩形 2">
            <a:extLst>
              <a:ext uri="{FF2B5EF4-FFF2-40B4-BE49-F238E27FC236}">
                <a16:creationId xmlns:a16="http://schemas.microsoft.com/office/drawing/2014/main" id="{CD3A3845-4CB4-4662-A4DF-07F91FBE7E09}"/>
              </a:ext>
            </a:extLst>
          </p:cNvPr>
          <p:cNvSpPr/>
          <p:nvPr/>
        </p:nvSpPr>
        <p:spPr>
          <a:xfrm>
            <a:off x="537047" y="1755668"/>
            <a:ext cx="3504486"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rPr>
              <a:t>耗尽区宽度</a:t>
            </a:r>
            <a:r>
              <a:rPr lang="en-US" altLang="zh-CN" sz="2000" dirty="0">
                <a:latin typeface="Times New Roman" panose="02020603050405020304" pitchFamily="18" charset="0"/>
                <a:ea typeface="宋体" panose="02010600030101010101" pitchFamily="2" charset="-122"/>
              </a:rPr>
              <a:t>W</a:t>
            </a:r>
            <a:r>
              <a:rPr lang="zh-CN" altLang="en-US" sz="2000" dirty="0">
                <a:latin typeface="Times New Roman" panose="02020603050405020304" pitchFamily="18" charset="0"/>
                <a:ea typeface="宋体" panose="02010600030101010101" pitchFamily="2" charset="-122"/>
              </a:rPr>
              <a:t>时，耗尽层电荷</a:t>
            </a:r>
          </a:p>
        </p:txBody>
      </p:sp>
      <p:graphicFrame>
        <p:nvGraphicFramePr>
          <p:cNvPr id="16" name="Object 23">
            <a:extLst>
              <a:ext uri="{FF2B5EF4-FFF2-40B4-BE49-F238E27FC236}">
                <a16:creationId xmlns:a16="http://schemas.microsoft.com/office/drawing/2014/main" id="{A492CD57-8341-426C-A9D2-D77D3C903EDA}"/>
              </a:ext>
            </a:extLst>
          </p:cNvPr>
          <p:cNvGraphicFramePr>
            <a:graphicFrameLocks noChangeAspect="1"/>
          </p:cNvGraphicFramePr>
          <p:nvPr>
            <p:extLst>
              <p:ext uri="{D42A27DB-BD31-4B8C-83A1-F6EECF244321}">
                <p14:modId xmlns:p14="http://schemas.microsoft.com/office/powerpoint/2010/main" val="1666964667"/>
              </p:ext>
            </p:extLst>
          </p:nvPr>
        </p:nvGraphicFramePr>
        <p:xfrm>
          <a:off x="4106755" y="1696375"/>
          <a:ext cx="1465262" cy="428625"/>
        </p:xfrm>
        <a:graphic>
          <a:graphicData uri="http://schemas.openxmlformats.org/presentationml/2006/ole">
            <mc:AlternateContent xmlns:mc="http://schemas.openxmlformats.org/markup-compatibility/2006">
              <mc:Choice xmlns:v="urn:schemas-microsoft-com:vml" Requires="v">
                <p:oleObj spid="_x0000_s49382" name="Equation" r:id="rId9" imgW="774360" imgH="228600" progId="Equation.DSMT4">
                  <p:embed/>
                </p:oleObj>
              </mc:Choice>
              <mc:Fallback>
                <p:oleObj name="Equation" r:id="rId9" imgW="774360" imgH="228600" progId="Equation.DSMT4">
                  <p:embed/>
                  <p:pic>
                    <p:nvPicPr>
                      <p:cNvPr id="17" name="Object 23">
                        <a:extLst>
                          <a:ext uri="{FF2B5EF4-FFF2-40B4-BE49-F238E27FC236}">
                            <a16:creationId xmlns:a16="http://schemas.microsoft.com/office/drawing/2014/main" id="{BC51C734-CF56-409D-B79F-AB14A4FB9E61}"/>
                          </a:ext>
                        </a:extLst>
                      </p:cNvPr>
                      <p:cNvPicPr>
                        <a:picLocks noChangeAspect="1" noChangeArrowheads="1"/>
                      </p:cNvPicPr>
                      <p:nvPr/>
                    </p:nvPicPr>
                    <p:blipFill>
                      <a:blip r:embed="rId10"/>
                      <a:srcRect/>
                      <a:stretch>
                        <a:fillRect/>
                      </a:stretch>
                    </p:blipFill>
                    <p:spPr bwMode="auto">
                      <a:xfrm>
                        <a:off x="4106755" y="1696375"/>
                        <a:ext cx="146526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a:extLst>
              <a:ext uri="{FF2B5EF4-FFF2-40B4-BE49-F238E27FC236}">
                <a16:creationId xmlns:a16="http://schemas.microsoft.com/office/drawing/2014/main" id="{0A6722F6-440D-49E5-8503-619B7F0176A8}"/>
              </a:ext>
            </a:extLst>
          </p:cNvPr>
          <p:cNvSpPr txBox="1"/>
          <p:nvPr/>
        </p:nvSpPr>
        <p:spPr>
          <a:xfrm>
            <a:off x="2928507" y="2872065"/>
            <a:ext cx="1980029" cy="400110"/>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rPr>
              <a:t>向体内逐渐下降</a:t>
            </a:r>
          </a:p>
        </p:txBody>
      </p:sp>
      <p:sp>
        <p:nvSpPr>
          <p:cNvPr id="5" name="矩形 4">
            <a:extLst>
              <a:ext uri="{FF2B5EF4-FFF2-40B4-BE49-F238E27FC236}">
                <a16:creationId xmlns:a16="http://schemas.microsoft.com/office/drawing/2014/main" id="{216FAD84-8273-424B-B8C6-6F1FE50654E0}"/>
              </a:ext>
            </a:extLst>
          </p:cNvPr>
          <p:cNvSpPr/>
          <p:nvPr/>
        </p:nvSpPr>
        <p:spPr>
          <a:xfrm>
            <a:off x="567275" y="4215206"/>
            <a:ext cx="7145280" cy="403252"/>
          </a:xfrm>
          <a:prstGeom prst="rect">
            <a:avLst/>
          </a:prstGeom>
        </p:spPr>
        <p:txBody>
          <a:bodyPr wrap="square">
            <a:spAutoFit/>
          </a:bodyPr>
          <a:lstStyle/>
          <a:p>
            <a:pPr>
              <a:lnSpc>
                <a:spcPct val="110000"/>
              </a:lnSpc>
            </a:pPr>
            <a:r>
              <a:rPr lang="zh-CN" altLang="en-US" sz="2000" dirty="0">
                <a:solidFill>
                  <a:srgbClr val="FF0000"/>
                </a:solidFill>
                <a:latin typeface="Times New Roman" panose="02020603050405020304" pitchFamily="18" charset="0"/>
                <a:ea typeface="宋体" panose="02010600030101010101" pitchFamily="2" charset="-122"/>
              </a:rPr>
              <a:t>当</a:t>
            </a:r>
            <a:r>
              <a:rPr lang="en-US" altLang="zh-CN" sz="2000" dirty="0" err="1">
                <a:solidFill>
                  <a:srgbClr val="FF0000"/>
                </a:solidFill>
                <a:latin typeface="Times New Roman" panose="02020603050405020304" pitchFamily="18" charset="0"/>
                <a:ea typeface="宋体" panose="02010600030101010101" pitchFamily="2" charset="-122"/>
              </a:rPr>
              <a:t>Ψs</a:t>
            </a:r>
            <a:r>
              <a:rPr lang="en-US" altLang="zh-CN" sz="2000" dirty="0">
                <a:solidFill>
                  <a:srgbClr val="FF0000"/>
                </a:solidFill>
                <a:latin typeface="Times New Roman" panose="02020603050405020304" pitchFamily="18" charset="0"/>
                <a:ea typeface="宋体" panose="02010600030101010101" pitchFamily="2" charset="-122"/>
              </a:rPr>
              <a:t>&gt;Ψ</a:t>
            </a:r>
            <a:r>
              <a:rPr lang="en-US" altLang="zh-CN" sz="2000" baseline="-25000" dirty="0">
                <a:solidFill>
                  <a:srgbClr val="FF0000"/>
                </a:solidFill>
                <a:latin typeface="Times New Roman" panose="02020603050405020304" pitchFamily="18" charset="0"/>
                <a:ea typeface="宋体" panose="02010600030101010101" pitchFamily="2" charset="-122"/>
              </a:rPr>
              <a:t>F</a:t>
            </a:r>
            <a:r>
              <a:rPr lang="en-US" altLang="zh-CN" sz="2000" dirty="0">
                <a:solidFill>
                  <a:srgbClr val="FF0000"/>
                </a:solidFill>
                <a:latin typeface="Times New Roman" panose="02020603050405020304" pitchFamily="18" charset="0"/>
                <a:ea typeface="宋体" panose="02010600030101010101" pitchFamily="2" charset="-122"/>
              </a:rPr>
              <a:t>  </a:t>
            </a:r>
            <a:r>
              <a:rPr lang="zh-CN" altLang="en-US" sz="2000" dirty="0">
                <a:solidFill>
                  <a:srgbClr val="FF0000"/>
                </a:solidFill>
                <a:latin typeface="Times New Roman" panose="02020603050405020304" pitchFamily="18" charset="0"/>
                <a:ea typeface="宋体" panose="02010600030101010101" pitchFamily="2" charset="-122"/>
              </a:rPr>
              <a:t>进入反型，</a:t>
            </a:r>
            <a:endParaRPr lang="zh-CN" altLang="en-US" sz="2000" dirty="0">
              <a:latin typeface="Times New Roman" panose="02020603050405020304" pitchFamily="18" charset="0"/>
              <a:ea typeface="宋体" panose="02010600030101010101" pitchFamily="2" charset="-122"/>
            </a:endParaRPr>
          </a:p>
        </p:txBody>
      </p:sp>
      <p:graphicFrame>
        <p:nvGraphicFramePr>
          <p:cNvPr id="19" name="Object 23">
            <a:extLst>
              <a:ext uri="{FF2B5EF4-FFF2-40B4-BE49-F238E27FC236}">
                <a16:creationId xmlns:a16="http://schemas.microsoft.com/office/drawing/2014/main" id="{CE85E5F7-7E08-4B2F-A174-F5E1D16199C1}"/>
              </a:ext>
            </a:extLst>
          </p:cNvPr>
          <p:cNvGraphicFramePr>
            <a:graphicFrameLocks noChangeAspect="1"/>
          </p:cNvGraphicFramePr>
          <p:nvPr>
            <p:extLst>
              <p:ext uri="{D42A27DB-BD31-4B8C-83A1-F6EECF244321}">
                <p14:modId xmlns:p14="http://schemas.microsoft.com/office/powerpoint/2010/main" val="2440075274"/>
              </p:ext>
            </p:extLst>
          </p:nvPr>
        </p:nvGraphicFramePr>
        <p:xfrm>
          <a:off x="1331640" y="5128421"/>
          <a:ext cx="853486" cy="380895"/>
        </p:xfrm>
        <a:graphic>
          <a:graphicData uri="http://schemas.openxmlformats.org/presentationml/2006/ole">
            <mc:AlternateContent xmlns:mc="http://schemas.openxmlformats.org/markup-compatibility/2006">
              <mc:Choice xmlns:v="urn:schemas-microsoft-com:vml" Requires="v">
                <p:oleObj spid="_x0000_s49383" name="Equation" r:id="rId11" imgW="507960" imgH="228600" progId="Equation.DSMT4">
                  <p:embed/>
                </p:oleObj>
              </mc:Choice>
              <mc:Fallback>
                <p:oleObj name="Equation" r:id="rId11" imgW="507960" imgH="228600" progId="Equation.DSMT4">
                  <p:embed/>
                  <p:pic>
                    <p:nvPicPr>
                      <p:cNvPr id="16" name="Object 23">
                        <a:extLst>
                          <a:ext uri="{FF2B5EF4-FFF2-40B4-BE49-F238E27FC236}">
                            <a16:creationId xmlns:a16="http://schemas.microsoft.com/office/drawing/2014/main" id="{A492CD57-8341-426C-A9D2-D77D3C903EDA}"/>
                          </a:ext>
                        </a:extLst>
                      </p:cNvPr>
                      <p:cNvPicPr>
                        <a:picLocks noChangeAspect="1" noChangeArrowheads="1"/>
                      </p:cNvPicPr>
                      <p:nvPr/>
                    </p:nvPicPr>
                    <p:blipFill>
                      <a:blip r:embed="rId12"/>
                      <a:srcRect/>
                      <a:stretch>
                        <a:fillRect/>
                      </a:stretch>
                    </p:blipFill>
                    <p:spPr bwMode="auto">
                      <a:xfrm>
                        <a:off x="1331640" y="5128421"/>
                        <a:ext cx="853486" cy="380895"/>
                      </a:xfrm>
                      <a:prstGeom prst="rect">
                        <a:avLst/>
                      </a:prstGeom>
                      <a:noFill/>
                    </p:spPr>
                  </p:pic>
                </p:oleObj>
              </mc:Fallback>
            </mc:AlternateContent>
          </a:graphicData>
        </a:graphic>
      </p:graphicFrame>
      <p:graphicFrame>
        <p:nvGraphicFramePr>
          <p:cNvPr id="20" name="Object 25">
            <a:extLst>
              <a:ext uri="{FF2B5EF4-FFF2-40B4-BE49-F238E27FC236}">
                <a16:creationId xmlns:a16="http://schemas.microsoft.com/office/drawing/2014/main" id="{0B02CF49-AF18-43AA-B206-3EA1B2710321}"/>
              </a:ext>
            </a:extLst>
          </p:cNvPr>
          <p:cNvGraphicFramePr>
            <a:graphicFrameLocks noChangeAspect="1"/>
          </p:cNvGraphicFramePr>
          <p:nvPr>
            <p:extLst>
              <p:ext uri="{D42A27DB-BD31-4B8C-83A1-F6EECF244321}">
                <p14:modId xmlns:p14="http://schemas.microsoft.com/office/powerpoint/2010/main" val="2794979656"/>
              </p:ext>
            </p:extLst>
          </p:nvPr>
        </p:nvGraphicFramePr>
        <p:xfrm>
          <a:off x="1039922" y="5881618"/>
          <a:ext cx="2036762" cy="577850"/>
        </p:xfrm>
        <a:graphic>
          <a:graphicData uri="http://schemas.openxmlformats.org/presentationml/2006/ole">
            <mc:AlternateContent xmlns:mc="http://schemas.openxmlformats.org/markup-compatibility/2006">
              <mc:Choice xmlns:v="urn:schemas-microsoft-com:vml" Requires="v">
                <p:oleObj spid="_x0000_s49384" name="Equation" r:id="rId13" imgW="1536480" imgH="431640" progId="Equation.DSMT4">
                  <p:embed/>
                </p:oleObj>
              </mc:Choice>
              <mc:Fallback>
                <p:oleObj name="Equation" r:id="rId13" imgW="1536480" imgH="431640" progId="Equation.DSMT4">
                  <p:embed/>
                  <p:pic>
                    <p:nvPicPr>
                      <p:cNvPr id="51225" name="Object 25">
                        <a:extLst>
                          <a:ext uri="{FF2B5EF4-FFF2-40B4-BE49-F238E27FC236}">
                            <a16:creationId xmlns:a16="http://schemas.microsoft.com/office/drawing/2014/main" id="{BEB68326-E1E9-4B8E-8207-A4EB5335F598}"/>
                          </a:ext>
                        </a:extLst>
                      </p:cNvPr>
                      <p:cNvPicPr>
                        <a:picLocks noChangeAspect="1" noChangeArrowheads="1"/>
                      </p:cNvPicPr>
                      <p:nvPr/>
                    </p:nvPicPr>
                    <p:blipFill>
                      <a:blip r:embed="rId14"/>
                      <a:srcRect/>
                      <a:stretch>
                        <a:fillRect/>
                      </a:stretch>
                    </p:blipFill>
                    <p:spPr bwMode="auto">
                      <a:xfrm>
                        <a:off x="1039922" y="5881618"/>
                        <a:ext cx="2036762" cy="577850"/>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2D985253-45B2-456B-B821-155802E6F7F8}"/>
              </a:ext>
            </a:extLst>
          </p:cNvPr>
          <p:cNvSpPr txBox="1"/>
          <p:nvPr/>
        </p:nvSpPr>
        <p:spPr>
          <a:xfrm>
            <a:off x="537047" y="4601840"/>
            <a:ext cx="8536311" cy="400110"/>
          </a:xfrm>
          <a:prstGeom prst="rect">
            <a:avLst/>
          </a:prstGeom>
          <a:noFill/>
        </p:spPr>
        <p:txBody>
          <a:bodyPr wrap="none" rtlCol="0">
            <a:spAutoFit/>
          </a:bodyPr>
          <a:lstStyle/>
          <a:p>
            <a:r>
              <a:rPr lang="zh-CN" altLang="en-US" sz="2000" dirty="0">
                <a:solidFill>
                  <a:srgbClr val="FF0000"/>
                </a:solidFill>
                <a:latin typeface="Times New Roman" panose="02020603050405020304" pitchFamily="18" charset="0"/>
                <a:ea typeface="宋体" panose="02010600030101010101" pitchFamily="2" charset="-122"/>
              </a:rPr>
              <a:t>强反条件：表面反型载流子等于体内掺杂浓度（反型载流子</a:t>
            </a:r>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体内多子）。</a:t>
            </a:r>
          </a:p>
        </p:txBody>
      </p:sp>
      <p:sp>
        <p:nvSpPr>
          <p:cNvPr id="22" name="Rectangle 10">
            <a:extLst>
              <a:ext uri="{FF2B5EF4-FFF2-40B4-BE49-F238E27FC236}">
                <a16:creationId xmlns:a16="http://schemas.microsoft.com/office/drawing/2014/main" id="{A08A8B89-3DA9-4415-A269-DEACAEAC6F67}"/>
              </a:ext>
            </a:extLst>
          </p:cNvPr>
          <p:cNvSpPr>
            <a:spLocks noChangeArrowheads="1"/>
          </p:cNvSpPr>
          <p:nvPr/>
        </p:nvSpPr>
        <p:spPr bwMode="auto">
          <a:xfrm>
            <a:off x="3433039" y="5977389"/>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pPr>
            <a:r>
              <a:rPr lang="zh-CN" altLang="en-US" sz="2000" dirty="0">
                <a:solidFill>
                  <a:srgbClr val="FF0000"/>
                </a:solidFill>
                <a:latin typeface="Times New Roman" panose="02020603050405020304" pitchFamily="18" charset="0"/>
                <a:ea typeface="宋体" panose="02010600030101010101" pitchFamily="2" charset="-122"/>
              </a:rPr>
              <a:t>半导体表面势等于两倍体内费米势</a:t>
            </a:r>
          </a:p>
        </p:txBody>
      </p:sp>
      <p:graphicFrame>
        <p:nvGraphicFramePr>
          <p:cNvPr id="21" name="Object 27">
            <a:extLst>
              <a:ext uri="{FF2B5EF4-FFF2-40B4-BE49-F238E27FC236}">
                <a16:creationId xmlns:a16="http://schemas.microsoft.com/office/drawing/2014/main" id="{32FECF0E-581C-49B9-A178-78232D83F736}"/>
              </a:ext>
            </a:extLst>
          </p:cNvPr>
          <p:cNvGraphicFramePr>
            <a:graphicFrameLocks noChangeAspect="1"/>
          </p:cNvGraphicFramePr>
          <p:nvPr>
            <p:extLst>
              <p:ext uri="{D42A27DB-BD31-4B8C-83A1-F6EECF244321}">
                <p14:modId xmlns:p14="http://schemas.microsoft.com/office/powerpoint/2010/main" val="63372980"/>
              </p:ext>
            </p:extLst>
          </p:nvPr>
        </p:nvGraphicFramePr>
        <p:xfrm>
          <a:off x="2527635" y="5020961"/>
          <a:ext cx="2389187" cy="603250"/>
        </p:xfrm>
        <a:graphic>
          <a:graphicData uri="http://schemas.openxmlformats.org/presentationml/2006/ole">
            <mc:AlternateContent xmlns:mc="http://schemas.openxmlformats.org/markup-compatibility/2006">
              <mc:Choice xmlns:v="urn:schemas-microsoft-com:vml" Requires="v">
                <p:oleObj spid="_x0000_s49385" name="Equation" r:id="rId15" imgW="1917360" imgH="482400" progId="Equation.DSMT4">
                  <p:embed/>
                </p:oleObj>
              </mc:Choice>
              <mc:Fallback>
                <p:oleObj name="Equation" r:id="rId15" imgW="1917360" imgH="482400" progId="Equation.DSMT4">
                  <p:embed/>
                  <p:pic>
                    <p:nvPicPr>
                      <p:cNvPr id="8" name="Object 27">
                        <a:extLst>
                          <a:ext uri="{FF2B5EF4-FFF2-40B4-BE49-F238E27FC236}">
                            <a16:creationId xmlns:a16="http://schemas.microsoft.com/office/drawing/2014/main" id="{D78E0012-1E52-4D9B-B229-C6767AB89F4D}"/>
                          </a:ext>
                        </a:extLst>
                      </p:cNvPr>
                      <p:cNvPicPr>
                        <a:picLocks noChangeAspect="1" noChangeArrowheads="1"/>
                      </p:cNvPicPr>
                      <p:nvPr/>
                    </p:nvPicPr>
                    <p:blipFill>
                      <a:blip r:embed="rId16"/>
                      <a:srcRect/>
                      <a:stretch>
                        <a:fillRect/>
                      </a:stretch>
                    </p:blipFill>
                    <p:spPr bwMode="auto">
                      <a:xfrm>
                        <a:off x="2527635" y="5020961"/>
                        <a:ext cx="2389187" cy="603250"/>
                      </a:xfrm>
                      <a:prstGeom prst="rect">
                        <a:avLst/>
                      </a:prstGeom>
                      <a:noFill/>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9" name="Text Box 13">
            <a:extLst>
              <a:ext uri="{FF2B5EF4-FFF2-40B4-BE49-F238E27FC236}">
                <a16:creationId xmlns:a16="http://schemas.microsoft.com/office/drawing/2014/main" id="{53E5344F-A388-4F13-B619-71F346D40751}"/>
              </a:ext>
            </a:extLst>
          </p:cNvPr>
          <p:cNvSpPr txBox="1">
            <a:spLocks noChangeArrowheads="1"/>
          </p:cNvSpPr>
          <p:nvPr/>
        </p:nvSpPr>
        <p:spPr bwMode="auto">
          <a:xfrm>
            <a:off x="539552" y="546166"/>
            <a:ext cx="6840538"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spcBef>
                <a:spcPct val="50000"/>
              </a:spcBef>
            </a:pP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理想</a:t>
            </a:r>
            <a:r>
              <a:rPr lang="en-US" altLang="zh-CN" sz="2000" b="1" dirty="0">
                <a:latin typeface="Times New Roman" panose="02020603050405020304" pitchFamily="18" charset="0"/>
                <a:ea typeface="宋体" panose="02010600030101010101" pitchFamily="2" charset="-122"/>
              </a:rPr>
              <a:t>MOS</a:t>
            </a:r>
            <a:r>
              <a:rPr lang="zh-CN" altLang="en-US" sz="2000" b="1" dirty="0">
                <a:latin typeface="Times New Roman" panose="02020603050405020304" pitchFamily="18" charset="0"/>
                <a:ea typeface="宋体" panose="02010600030101010101" pitchFamily="2" charset="-122"/>
              </a:rPr>
              <a:t>结构的电容</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电压特性</a:t>
            </a:r>
          </a:p>
        </p:txBody>
      </p:sp>
      <p:sp>
        <p:nvSpPr>
          <p:cNvPr id="50190" name="Text Box 14">
            <a:extLst>
              <a:ext uri="{FF2B5EF4-FFF2-40B4-BE49-F238E27FC236}">
                <a16:creationId xmlns:a16="http://schemas.microsoft.com/office/drawing/2014/main" id="{15450E0E-BA9A-4741-A137-CA333F59B313}"/>
              </a:ext>
            </a:extLst>
          </p:cNvPr>
          <p:cNvSpPr txBox="1">
            <a:spLocks noChangeArrowheads="1"/>
          </p:cNvSpPr>
          <p:nvPr/>
        </p:nvSpPr>
        <p:spPr bwMode="auto">
          <a:xfrm>
            <a:off x="539552" y="1322783"/>
            <a:ext cx="7704856"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结构的总电容</a:t>
            </a:r>
            <a:r>
              <a:rPr lang="en-US" altLang="zh-CN" sz="2000" dirty="0">
                <a:latin typeface="Times New Roman" panose="02020603050405020304" pitchFamily="18" charset="0"/>
                <a:ea typeface="宋体" panose="02010600030101010101" pitchFamily="2" charset="-122"/>
              </a:rPr>
              <a:t>C</a:t>
            </a:r>
            <a:r>
              <a:rPr lang="zh-CN" altLang="en-US" sz="2000" dirty="0">
                <a:latin typeface="Times New Roman" panose="02020603050405020304" pitchFamily="18" charset="0"/>
                <a:ea typeface="宋体" panose="02010600030101010101" pitchFamily="2" charset="-122"/>
              </a:rPr>
              <a:t>是由氧化膜电容</a:t>
            </a:r>
            <a:r>
              <a:rPr lang="en-US" altLang="zh-CN" sz="2000" dirty="0">
                <a:latin typeface="Times New Roman" panose="02020603050405020304" pitchFamily="18" charset="0"/>
                <a:ea typeface="宋体" panose="02010600030101010101" pitchFamily="2" charset="-122"/>
              </a:rPr>
              <a:t>C</a:t>
            </a:r>
            <a:r>
              <a:rPr lang="en-US" altLang="zh-CN" sz="2000" baseline="-25000" dirty="0">
                <a:latin typeface="Times New Roman" panose="02020603050405020304" pitchFamily="18" charset="0"/>
                <a:ea typeface="宋体" panose="02010600030101010101" pitchFamily="2" charset="-122"/>
              </a:rPr>
              <a:t>OX</a:t>
            </a:r>
            <a:r>
              <a:rPr lang="zh-CN" altLang="en-US" sz="2000" dirty="0">
                <a:latin typeface="Times New Roman" panose="02020603050405020304" pitchFamily="18" charset="0"/>
                <a:ea typeface="宋体" panose="02010600030101010101" pitchFamily="2" charset="-122"/>
              </a:rPr>
              <a:t>与半导体表面空间电荷区的微分电容</a:t>
            </a:r>
            <a:r>
              <a:rPr lang="en-US" altLang="zh-CN" sz="2000" dirty="0">
                <a:latin typeface="Times New Roman" panose="02020603050405020304" pitchFamily="18" charset="0"/>
                <a:ea typeface="宋体" panose="02010600030101010101" pitchFamily="2" charset="-122"/>
              </a:rPr>
              <a:t>C</a:t>
            </a:r>
            <a:r>
              <a:rPr lang="en-US" altLang="zh-CN" sz="2000" baseline="-25000" dirty="0">
                <a:latin typeface="Times New Roman" panose="02020603050405020304" pitchFamily="18" charset="0"/>
                <a:ea typeface="宋体" panose="02010600030101010101" pitchFamily="2" charset="-122"/>
              </a:rPr>
              <a:t>d</a:t>
            </a:r>
            <a:r>
              <a:rPr lang="zh-CN" altLang="en-US" sz="2000" dirty="0">
                <a:latin typeface="Times New Roman" panose="02020603050405020304" pitchFamily="18" charset="0"/>
                <a:ea typeface="宋体" panose="02010600030101010101" pitchFamily="2" charset="-122"/>
              </a:rPr>
              <a:t>串联组成，如下图所示</a:t>
            </a:r>
          </a:p>
        </p:txBody>
      </p:sp>
      <p:pic>
        <p:nvPicPr>
          <p:cNvPr id="50191" name="Picture 15" descr="0405">
            <a:extLst>
              <a:ext uri="{FF2B5EF4-FFF2-40B4-BE49-F238E27FC236}">
                <a16:creationId xmlns:a16="http://schemas.microsoft.com/office/drawing/2014/main" id="{A623DAFC-F3EF-408B-8F30-9C3C007CF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75" y="2314883"/>
            <a:ext cx="2864090" cy="29523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16">
            <a:extLst>
              <a:ext uri="{FF2B5EF4-FFF2-40B4-BE49-F238E27FC236}">
                <a16:creationId xmlns:a16="http://schemas.microsoft.com/office/drawing/2014/main" id="{676449C0-2749-4AC9-929D-D6ACCA66F468}"/>
              </a:ext>
            </a:extLst>
          </p:cNvPr>
          <p:cNvGraphicFramePr>
            <a:graphicFrameLocks noChangeAspect="1"/>
          </p:cNvGraphicFramePr>
          <p:nvPr>
            <p:extLst>
              <p:ext uri="{D42A27DB-BD31-4B8C-83A1-F6EECF244321}">
                <p14:modId xmlns:p14="http://schemas.microsoft.com/office/powerpoint/2010/main" val="4197549331"/>
              </p:ext>
            </p:extLst>
          </p:nvPr>
        </p:nvGraphicFramePr>
        <p:xfrm>
          <a:off x="3671255" y="2366963"/>
          <a:ext cx="1441450" cy="757237"/>
        </p:xfrm>
        <a:graphic>
          <a:graphicData uri="http://schemas.openxmlformats.org/presentationml/2006/ole">
            <mc:AlternateContent xmlns:mc="http://schemas.openxmlformats.org/markup-compatibility/2006">
              <mc:Choice xmlns:v="urn:schemas-microsoft-com:vml" Requires="v">
                <p:oleObj spid="_x0000_s261248" name="Equation" r:id="rId4" imgW="825480" imgH="431640" progId="Equation.DSMT4">
                  <p:embed/>
                </p:oleObj>
              </mc:Choice>
              <mc:Fallback>
                <p:oleObj name="Equation" r:id="rId4" imgW="825480" imgH="431640" progId="Equation.DSMT4">
                  <p:embed/>
                  <p:pic>
                    <p:nvPicPr>
                      <p:cNvPr id="49168" name="Object 16">
                        <a:extLst>
                          <a:ext uri="{FF2B5EF4-FFF2-40B4-BE49-F238E27FC236}">
                            <a16:creationId xmlns:a16="http://schemas.microsoft.com/office/drawing/2014/main" id="{EC874334-A3F0-40C0-8773-3C6187D3DB90}"/>
                          </a:ext>
                        </a:extLst>
                      </p:cNvPr>
                      <p:cNvPicPr>
                        <a:picLocks noChangeAspect="1" noChangeArrowheads="1"/>
                      </p:cNvPicPr>
                      <p:nvPr/>
                    </p:nvPicPr>
                    <p:blipFill>
                      <a:blip r:embed="rId5"/>
                      <a:srcRect/>
                      <a:stretch>
                        <a:fillRect/>
                      </a:stretch>
                    </p:blipFill>
                    <p:spPr bwMode="auto">
                      <a:xfrm>
                        <a:off x="3671255" y="2366963"/>
                        <a:ext cx="1441450" cy="757237"/>
                      </a:xfrm>
                      <a:prstGeom prst="rect">
                        <a:avLst/>
                      </a:prstGeom>
                      <a:noFill/>
                    </p:spPr>
                  </p:pic>
                </p:oleObj>
              </mc:Fallback>
            </mc:AlternateContent>
          </a:graphicData>
        </a:graphic>
      </p:graphicFrame>
      <p:graphicFrame>
        <p:nvGraphicFramePr>
          <p:cNvPr id="7" name="Object 16">
            <a:extLst>
              <a:ext uri="{FF2B5EF4-FFF2-40B4-BE49-F238E27FC236}">
                <a16:creationId xmlns:a16="http://schemas.microsoft.com/office/drawing/2014/main" id="{6C5DC0A7-98E7-44E2-87CD-8A8F3DA0B938}"/>
              </a:ext>
            </a:extLst>
          </p:cNvPr>
          <p:cNvGraphicFramePr>
            <a:graphicFrameLocks noChangeAspect="1"/>
          </p:cNvGraphicFramePr>
          <p:nvPr>
            <p:extLst>
              <p:ext uri="{D42A27DB-BD31-4B8C-83A1-F6EECF244321}">
                <p14:modId xmlns:p14="http://schemas.microsoft.com/office/powerpoint/2010/main" val="3740059221"/>
              </p:ext>
            </p:extLst>
          </p:nvPr>
        </p:nvGraphicFramePr>
        <p:xfrm>
          <a:off x="3594261" y="3188582"/>
          <a:ext cx="1595438" cy="757238"/>
        </p:xfrm>
        <a:graphic>
          <a:graphicData uri="http://schemas.openxmlformats.org/presentationml/2006/ole">
            <mc:AlternateContent xmlns:mc="http://schemas.openxmlformats.org/markup-compatibility/2006">
              <mc:Choice xmlns:v="urn:schemas-microsoft-com:vml" Requires="v">
                <p:oleObj spid="_x0000_s261249" name="Equation" r:id="rId6" imgW="914400" imgH="431640" progId="Equation.DSMT4">
                  <p:embed/>
                </p:oleObj>
              </mc:Choice>
              <mc:Fallback>
                <p:oleObj name="Equation" r:id="rId6" imgW="914400" imgH="431640" progId="Equation.DSMT4">
                  <p:embed/>
                  <p:pic>
                    <p:nvPicPr>
                      <p:cNvPr id="6" name="Object 16">
                        <a:extLst>
                          <a:ext uri="{FF2B5EF4-FFF2-40B4-BE49-F238E27FC236}">
                            <a16:creationId xmlns:a16="http://schemas.microsoft.com/office/drawing/2014/main" id="{676449C0-2749-4AC9-929D-D6ACCA66F468}"/>
                          </a:ext>
                        </a:extLst>
                      </p:cNvPr>
                      <p:cNvPicPr>
                        <a:picLocks noChangeAspect="1" noChangeArrowheads="1"/>
                      </p:cNvPicPr>
                      <p:nvPr/>
                    </p:nvPicPr>
                    <p:blipFill>
                      <a:blip r:embed="rId7"/>
                      <a:srcRect/>
                      <a:stretch>
                        <a:fillRect/>
                      </a:stretch>
                    </p:blipFill>
                    <p:spPr bwMode="auto">
                      <a:xfrm>
                        <a:off x="3594261" y="3188582"/>
                        <a:ext cx="1595438" cy="757238"/>
                      </a:xfrm>
                      <a:prstGeom prst="rect">
                        <a:avLst/>
                      </a:prstGeom>
                      <a:noFill/>
                    </p:spPr>
                  </p:pic>
                </p:oleObj>
              </mc:Fallback>
            </mc:AlternateContent>
          </a:graphicData>
        </a:graphic>
      </p:graphicFrame>
      <p:graphicFrame>
        <p:nvGraphicFramePr>
          <p:cNvPr id="8" name="Object 16">
            <a:extLst>
              <a:ext uri="{FF2B5EF4-FFF2-40B4-BE49-F238E27FC236}">
                <a16:creationId xmlns:a16="http://schemas.microsoft.com/office/drawing/2014/main" id="{49915408-EE5D-44C1-9E0D-3BD97FC51508}"/>
              </a:ext>
            </a:extLst>
          </p:cNvPr>
          <p:cNvGraphicFramePr>
            <a:graphicFrameLocks noChangeAspect="1"/>
          </p:cNvGraphicFramePr>
          <p:nvPr>
            <p:extLst>
              <p:ext uri="{D42A27DB-BD31-4B8C-83A1-F6EECF244321}">
                <p14:modId xmlns:p14="http://schemas.microsoft.com/office/powerpoint/2010/main" val="492281091"/>
              </p:ext>
            </p:extLst>
          </p:nvPr>
        </p:nvGraphicFramePr>
        <p:xfrm>
          <a:off x="3803041" y="4591028"/>
          <a:ext cx="1108075" cy="690562"/>
        </p:xfrm>
        <a:graphic>
          <a:graphicData uri="http://schemas.openxmlformats.org/presentationml/2006/ole">
            <mc:AlternateContent xmlns:mc="http://schemas.openxmlformats.org/markup-compatibility/2006">
              <mc:Choice xmlns:v="urn:schemas-microsoft-com:vml" Requires="v">
                <p:oleObj spid="_x0000_s261250" name="Equation" r:id="rId8" imgW="634680" imgH="393480" progId="Equation.DSMT4">
                  <p:embed/>
                </p:oleObj>
              </mc:Choice>
              <mc:Fallback>
                <p:oleObj name="Equation" r:id="rId8" imgW="634680" imgH="393480" progId="Equation.DSMT4">
                  <p:embed/>
                  <p:pic>
                    <p:nvPicPr>
                      <p:cNvPr id="7" name="Object 16">
                        <a:extLst>
                          <a:ext uri="{FF2B5EF4-FFF2-40B4-BE49-F238E27FC236}">
                            <a16:creationId xmlns:a16="http://schemas.microsoft.com/office/drawing/2014/main" id="{6C5DC0A7-98E7-44E2-87CD-8A8F3DA0B938}"/>
                          </a:ext>
                        </a:extLst>
                      </p:cNvPr>
                      <p:cNvPicPr>
                        <a:picLocks noChangeAspect="1" noChangeArrowheads="1"/>
                      </p:cNvPicPr>
                      <p:nvPr/>
                    </p:nvPicPr>
                    <p:blipFill>
                      <a:blip r:embed="rId9"/>
                      <a:srcRect/>
                      <a:stretch>
                        <a:fillRect/>
                      </a:stretch>
                    </p:blipFill>
                    <p:spPr bwMode="auto">
                      <a:xfrm>
                        <a:off x="3803041" y="4591028"/>
                        <a:ext cx="1108075" cy="690562"/>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E66BA76A-D9FE-4D34-B19A-53986FFDE65F}"/>
              </a:ext>
            </a:extLst>
          </p:cNvPr>
          <p:cNvSpPr txBox="1"/>
          <p:nvPr/>
        </p:nvSpPr>
        <p:spPr>
          <a:xfrm>
            <a:off x="4880756" y="4591028"/>
            <a:ext cx="3979675" cy="125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zh-CN"/>
            </a:defPPr>
            <a:lvl1pPr indent="304800">
              <a:lnSpc>
                <a:spcPct val="130000"/>
              </a:lnSpc>
              <a:defRPr sz="2000">
                <a:latin typeface="Times New Roman" panose="02020603050405020304" pitchFamily="18" charset="0"/>
                <a:ea typeface="宋体" panose="02010600030101010101" pitchFamily="2" charset="-122"/>
              </a:defRPr>
            </a:lvl1pPr>
            <a:lvl2pPr>
              <a:defRPr>
                <a:latin typeface="Arial" panose="020B0604020202020204" pitchFamily="34" charset="0"/>
                <a:ea typeface="宋体" panose="02010600030101010101" pitchFamily="2" charset="-122"/>
              </a:defRPr>
            </a:lvl2pPr>
            <a:lvl3pPr>
              <a:defRPr>
                <a:latin typeface="Arial" panose="020B0604020202020204" pitchFamily="34" charset="0"/>
                <a:ea typeface="宋体" panose="02010600030101010101" pitchFamily="2" charset="-122"/>
              </a:defRPr>
            </a:lvl3pPr>
            <a:lvl4pPr>
              <a:defRPr>
                <a:latin typeface="Arial" panose="020B0604020202020204" pitchFamily="34" charset="0"/>
                <a:ea typeface="宋体" panose="02010600030101010101" pitchFamily="2" charset="-122"/>
              </a:defRPr>
            </a:lvl4pPr>
            <a:lvl5pPr>
              <a:defRPr>
                <a:latin typeface="Arial" panose="020B0604020202020204" pitchFamily="34" charset="0"/>
                <a:ea typeface="宋体" panose="02010600030101010101" pitchFamily="2" charset="-122"/>
              </a:defRPr>
            </a:lvl5pPr>
            <a:lvl6pPr fontAlgn="base">
              <a:spcBef>
                <a:spcPct val="0"/>
              </a:spcBef>
              <a:spcAft>
                <a:spcPct val="0"/>
              </a:spcAft>
              <a:defRPr>
                <a:latin typeface="Arial" panose="020B0604020202020204" pitchFamily="34" charset="0"/>
                <a:ea typeface="宋体" panose="02010600030101010101" pitchFamily="2" charset="-122"/>
              </a:defRPr>
            </a:lvl6pPr>
            <a:lvl7pPr fontAlgn="base">
              <a:spcBef>
                <a:spcPct val="0"/>
              </a:spcBef>
              <a:spcAft>
                <a:spcPct val="0"/>
              </a:spcAft>
              <a:defRPr>
                <a:latin typeface="Arial" panose="020B0604020202020204" pitchFamily="34" charset="0"/>
                <a:ea typeface="宋体" panose="02010600030101010101" pitchFamily="2" charset="-122"/>
              </a:defRPr>
            </a:lvl7pPr>
            <a:lvl8pPr fontAlgn="base">
              <a:spcBef>
                <a:spcPct val="0"/>
              </a:spcBef>
              <a:spcAft>
                <a:spcPct val="0"/>
              </a:spcAft>
              <a:defRPr>
                <a:latin typeface="Arial" panose="020B0604020202020204" pitchFamily="34" charset="0"/>
                <a:ea typeface="宋体" panose="02010600030101010101" pitchFamily="2" charset="-122"/>
              </a:defRPr>
            </a:lvl8pPr>
            <a:lvl9pP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dirty="0"/>
              <a:t>同突变</a:t>
            </a:r>
            <a:r>
              <a:rPr lang="en-US" altLang="zh-CN" dirty="0"/>
              <a:t>PN</a:t>
            </a:r>
            <a:r>
              <a:rPr lang="zh-CN" altLang="en-US" dirty="0"/>
              <a:t>结</a:t>
            </a:r>
            <a:endParaRPr lang="en-US" altLang="zh-CN" dirty="0"/>
          </a:p>
          <a:p>
            <a:r>
              <a:rPr lang="zh-CN" altLang="en-US" dirty="0"/>
              <a:t>相当于板间距为</a:t>
            </a:r>
            <a:r>
              <a:rPr lang="en-US" altLang="zh-CN" dirty="0"/>
              <a:t>W</a:t>
            </a:r>
            <a:r>
              <a:rPr lang="zh-CN" altLang="en-US" dirty="0"/>
              <a:t>的平板电容</a:t>
            </a:r>
          </a:p>
          <a:p>
            <a:endParaRPr lang="zh-CN" altLang="en-US" dirty="0"/>
          </a:p>
        </p:txBody>
      </p:sp>
      <p:graphicFrame>
        <p:nvGraphicFramePr>
          <p:cNvPr id="11" name="Object 16">
            <a:extLst>
              <a:ext uri="{FF2B5EF4-FFF2-40B4-BE49-F238E27FC236}">
                <a16:creationId xmlns:a16="http://schemas.microsoft.com/office/drawing/2014/main" id="{336DD743-9CC1-4A15-A4DB-93C4DE056BE2}"/>
              </a:ext>
            </a:extLst>
          </p:cNvPr>
          <p:cNvGraphicFramePr>
            <a:graphicFrameLocks noChangeAspect="1"/>
          </p:cNvGraphicFramePr>
          <p:nvPr>
            <p:extLst>
              <p:ext uri="{D42A27DB-BD31-4B8C-83A1-F6EECF244321}">
                <p14:modId xmlns:p14="http://schemas.microsoft.com/office/powerpoint/2010/main" val="1358755877"/>
              </p:ext>
            </p:extLst>
          </p:nvPr>
        </p:nvGraphicFramePr>
        <p:xfrm>
          <a:off x="3434900" y="5359548"/>
          <a:ext cx="1732026" cy="692543"/>
        </p:xfrm>
        <a:graphic>
          <a:graphicData uri="http://schemas.openxmlformats.org/presentationml/2006/ole">
            <mc:AlternateContent xmlns:mc="http://schemas.openxmlformats.org/markup-compatibility/2006">
              <mc:Choice xmlns:v="urn:schemas-microsoft-com:vml" Requires="v">
                <p:oleObj spid="_x0000_s261251" name="Equation" r:id="rId10" imgW="1180800" imgH="469800" progId="Equation.DSMT4">
                  <p:embed/>
                </p:oleObj>
              </mc:Choice>
              <mc:Fallback>
                <p:oleObj name="Equation" r:id="rId10" imgW="1180800" imgH="469800" progId="Equation.DSMT4">
                  <p:embed/>
                  <p:pic>
                    <p:nvPicPr>
                      <p:cNvPr id="8" name="Object 16">
                        <a:extLst>
                          <a:ext uri="{FF2B5EF4-FFF2-40B4-BE49-F238E27FC236}">
                            <a16:creationId xmlns:a16="http://schemas.microsoft.com/office/drawing/2014/main" id="{49915408-EE5D-44C1-9E0D-3BD97FC51508}"/>
                          </a:ext>
                        </a:extLst>
                      </p:cNvPr>
                      <p:cNvPicPr>
                        <a:picLocks noChangeAspect="1" noChangeArrowheads="1"/>
                      </p:cNvPicPr>
                      <p:nvPr/>
                    </p:nvPicPr>
                    <p:blipFill>
                      <a:blip r:embed="rId11"/>
                      <a:srcRect/>
                      <a:stretch>
                        <a:fillRect/>
                      </a:stretch>
                    </p:blipFill>
                    <p:spPr bwMode="auto">
                      <a:xfrm>
                        <a:off x="3434900" y="5359548"/>
                        <a:ext cx="1732026" cy="692543"/>
                      </a:xfrm>
                      <a:prstGeom prst="rect">
                        <a:avLst/>
                      </a:prstGeom>
                      <a:noFill/>
                    </p:spPr>
                  </p:pic>
                </p:oleObj>
              </mc:Fallback>
            </mc:AlternateContent>
          </a:graphicData>
        </a:graphic>
      </p:graphicFrame>
      <p:sp>
        <p:nvSpPr>
          <p:cNvPr id="13" name="Rectangle 20">
            <a:extLst>
              <a:ext uri="{FF2B5EF4-FFF2-40B4-BE49-F238E27FC236}">
                <a16:creationId xmlns:a16="http://schemas.microsoft.com/office/drawing/2014/main" id="{1CE83A40-7244-40D9-823E-38B9052385C5}"/>
              </a:ext>
            </a:extLst>
          </p:cNvPr>
          <p:cNvSpPr>
            <a:spLocks noChangeArrowheads="1"/>
          </p:cNvSpPr>
          <p:nvPr/>
        </p:nvSpPr>
        <p:spPr bwMode="auto">
          <a:xfrm>
            <a:off x="5322093" y="2069747"/>
            <a:ext cx="3352800" cy="20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latin typeface="Times New Roman" panose="02020603050405020304" pitchFamily="18" charset="0"/>
              </a:rPr>
              <a:t>MOS</a:t>
            </a:r>
            <a:r>
              <a:rPr lang="zh-CN" altLang="en-US" sz="2000" dirty="0">
                <a:latin typeface="Times New Roman" panose="02020603050405020304" pitchFamily="18" charset="0"/>
              </a:rPr>
              <a:t>系统的电容是两电容的串联，其数值主要由较小的一个决定。</a:t>
            </a:r>
          </a:p>
          <a:p>
            <a:pPr eaLnBrk="0" hangingPunct="0">
              <a:lnSpc>
                <a:spcPct val="130000"/>
              </a:lnSpc>
            </a:pPr>
            <a:r>
              <a:rPr lang="zh-CN" altLang="en-US" sz="2000" dirty="0">
                <a:latin typeface="Times New Roman" panose="02020603050405020304" pitchFamily="18" charset="0"/>
              </a:rPr>
              <a:t>绝缘层单位面积上的电容是一个不随时间变化的常数</a:t>
            </a:r>
          </a:p>
        </p:txBody>
      </p:sp>
      <p:sp>
        <p:nvSpPr>
          <p:cNvPr id="2" name="矩形 1">
            <a:extLst>
              <a:ext uri="{FF2B5EF4-FFF2-40B4-BE49-F238E27FC236}">
                <a16:creationId xmlns:a16="http://schemas.microsoft.com/office/drawing/2014/main" id="{035555B8-3B88-48A1-8254-F8DD525AA6AA}"/>
              </a:ext>
            </a:extLst>
          </p:cNvPr>
          <p:cNvSpPr/>
          <p:nvPr/>
        </p:nvSpPr>
        <p:spPr>
          <a:xfrm>
            <a:off x="5436096" y="5554487"/>
            <a:ext cx="3424335"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德拜长度</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（与掺杂浓度有关）</a:t>
            </a:r>
            <a:endParaRPr lang="zh-CN" altLang="en-US" dirty="0"/>
          </a:p>
        </p:txBody>
      </p:sp>
    </p:spTree>
    <p:extLst>
      <p:ext uri="{BB962C8B-B14F-4D97-AF65-F5344CB8AC3E}">
        <p14:creationId xmlns:p14="http://schemas.microsoft.com/office/powerpoint/2010/main" val="299185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3DCB715B-E1C7-4F09-A025-C50E57A15086}"/>
              </a:ext>
            </a:extLst>
          </p:cNvPr>
          <p:cNvSpPr>
            <a:spLocks noGrp="1" noChangeArrowheads="1"/>
          </p:cNvSpPr>
          <p:nvPr>
            <p:ph type="body" sz="half" idx="1"/>
          </p:nvPr>
        </p:nvSpPr>
        <p:spPr>
          <a:xfrm>
            <a:off x="395536" y="406515"/>
            <a:ext cx="8066087" cy="690563"/>
          </a:xfrm>
        </p:spPr>
        <p:txBody>
          <a:bodyPr>
            <a:normAutofit/>
          </a:bodyPr>
          <a:lstStyle/>
          <a:p>
            <a:pPr marL="609600" indent="-609600">
              <a:lnSpc>
                <a:spcPct val="110000"/>
              </a:lnSpc>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在平带条件下对应的总电容称为</a:t>
            </a: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结构的平带电容</a:t>
            </a:r>
            <a:r>
              <a:rPr lang="en-US" altLang="zh-CN" sz="2000" dirty="0">
                <a:latin typeface="Times New Roman" panose="02020603050405020304" pitchFamily="18" charset="0"/>
                <a:ea typeface="宋体" panose="02010600030101010101" pitchFamily="2" charset="-122"/>
              </a:rPr>
              <a:t>C</a:t>
            </a:r>
            <a:r>
              <a:rPr lang="en-US" altLang="zh-CN" sz="2000" baseline="-25000" dirty="0">
                <a:latin typeface="Times New Roman" panose="02020603050405020304" pitchFamily="18" charset="0"/>
                <a:ea typeface="宋体" panose="02010600030101010101" pitchFamily="2" charset="-122"/>
              </a:rPr>
              <a:t>FB</a:t>
            </a:r>
            <a:endParaRPr lang="en-US" altLang="zh-CN" sz="2000" dirty="0">
              <a:latin typeface="Times New Roman" panose="02020603050405020304" pitchFamily="18" charset="0"/>
              <a:ea typeface="宋体" panose="02010600030101010101" pitchFamily="2" charset="-122"/>
            </a:endParaRPr>
          </a:p>
        </p:txBody>
      </p:sp>
      <p:pic>
        <p:nvPicPr>
          <p:cNvPr id="54282" name="Picture 10" descr="0406">
            <a:extLst>
              <a:ext uri="{FF2B5EF4-FFF2-40B4-BE49-F238E27FC236}">
                <a16:creationId xmlns:a16="http://schemas.microsoft.com/office/drawing/2014/main" id="{AD8DB135-6A52-4413-9CCA-413F62BC9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491" y="1704975"/>
            <a:ext cx="4895850" cy="3600450"/>
          </a:xfrm>
          <a:prstGeom prst="rect">
            <a:avLst/>
          </a:prstGeom>
          <a:noFill/>
          <a:extLst>
            <a:ext uri="{909E8E84-426E-40DD-AFC4-6F175D3DCCD1}">
              <a14:hiddenFill xmlns:a14="http://schemas.microsoft.com/office/drawing/2010/main">
                <a:solidFill>
                  <a:srgbClr val="FFFFFF"/>
                </a:solidFill>
              </a14:hiddenFill>
            </a:ext>
          </a:extLst>
        </p:spPr>
      </p:pic>
      <p:sp>
        <p:nvSpPr>
          <p:cNvPr id="54283" name="Text Box 11">
            <a:extLst>
              <a:ext uri="{FF2B5EF4-FFF2-40B4-BE49-F238E27FC236}">
                <a16:creationId xmlns:a16="http://schemas.microsoft.com/office/drawing/2014/main" id="{6A9A51A1-A352-45E6-88F3-1AD161C37090}"/>
              </a:ext>
            </a:extLst>
          </p:cNvPr>
          <p:cNvSpPr txBox="1">
            <a:spLocks noChangeArrowheads="1"/>
          </p:cNvSpPr>
          <p:nvPr/>
        </p:nvSpPr>
        <p:spPr bwMode="auto">
          <a:xfrm>
            <a:off x="545812" y="2937018"/>
            <a:ext cx="2736850" cy="108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a:latin typeface="Times New Roman" panose="02020603050405020304" pitchFamily="18" charset="0"/>
                <a:ea typeface="宋体" panose="02010600030101010101" pitchFamily="2" charset="-122"/>
              </a:rPr>
              <a:t>右图表示了</a:t>
            </a:r>
            <a:r>
              <a:rPr lang="en-US" altLang="zh-CN" sz="2000">
                <a:latin typeface="Times New Roman" panose="02020603050405020304" pitchFamily="18" charset="0"/>
                <a:ea typeface="宋体" panose="02010600030101010101" pitchFamily="2" charset="-122"/>
              </a:rPr>
              <a:t>P</a:t>
            </a:r>
            <a:r>
              <a:rPr lang="zh-CN" altLang="en-US" sz="2000">
                <a:latin typeface="Times New Roman" panose="02020603050405020304" pitchFamily="18" charset="0"/>
                <a:ea typeface="宋体" panose="02010600030101010101" pitchFamily="2" charset="-122"/>
              </a:rPr>
              <a:t>型半导体</a:t>
            </a:r>
            <a:r>
              <a:rPr lang="en-US" altLang="zh-CN" sz="2000">
                <a:latin typeface="Times New Roman" panose="02020603050405020304" pitchFamily="18" charset="0"/>
                <a:ea typeface="宋体" panose="02010600030101010101" pitchFamily="2" charset="-122"/>
              </a:rPr>
              <a:t>MOS</a:t>
            </a:r>
            <a:r>
              <a:rPr lang="zh-CN" altLang="en-US" sz="2000">
                <a:latin typeface="Times New Roman" panose="02020603050405020304" pitchFamily="18" charset="0"/>
                <a:ea typeface="宋体" panose="02010600030101010101" pitchFamily="2" charset="-122"/>
              </a:rPr>
              <a:t>结构的理想</a:t>
            </a:r>
            <a:r>
              <a:rPr lang="en-US" altLang="zh-CN" sz="2000">
                <a:latin typeface="Times New Roman" panose="02020603050405020304" pitchFamily="18" charset="0"/>
                <a:ea typeface="宋体" panose="02010600030101010101" pitchFamily="2" charset="-122"/>
              </a:rPr>
              <a:t>C-U</a:t>
            </a:r>
            <a:r>
              <a:rPr lang="zh-CN" altLang="en-US" sz="2000">
                <a:latin typeface="Times New Roman" panose="02020603050405020304" pitchFamily="18" charset="0"/>
                <a:ea typeface="宋体" panose="02010600030101010101" pitchFamily="2" charset="-122"/>
              </a:rPr>
              <a:t>曲线</a:t>
            </a:r>
          </a:p>
        </p:txBody>
      </p:sp>
      <p:sp>
        <p:nvSpPr>
          <p:cNvPr id="54284" name="Text Box 12">
            <a:extLst>
              <a:ext uri="{FF2B5EF4-FFF2-40B4-BE49-F238E27FC236}">
                <a16:creationId xmlns:a16="http://schemas.microsoft.com/office/drawing/2014/main" id="{3158A250-3D8F-48CD-BD80-FD775341079E}"/>
              </a:ext>
            </a:extLst>
          </p:cNvPr>
          <p:cNvSpPr txBox="1">
            <a:spLocks noChangeArrowheads="1"/>
          </p:cNvSpPr>
          <p:nvPr/>
        </p:nvSpPr>
        <p:spPr bwMode="auto">
          <a:xfrm>
            <a:off x="4182122" y="5520170"/>
            <a:ext cx="4968875"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              MOS</a:t>
            </a:r>
            <a:r>
              <a:rPr lang="zh-CN" altLang="en-US" sz="2000" dirty="0">
                <a:latin typeface="Times New Roman" panose="02020603050405020304" pitchFamily="18" charset="0"/>
                <a:ea typeface="宋体" panose="02010600030101010101" pitchFamily="2" charset="-122"/>
              </a:rPr>
              <a:t>电容</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电压曲线</a:t>
            </a:r>
          </a:p>
        </p:txBody>
      </p:sp>
      <p:sp>
        <p:nvSpPr>
          <p:cNvPr id="54287" name="Rectangle 15">
            <a:extLst>
              <a:ext uri="{FF2B5EF4-FFF2-40B4-BE49-F238E27FC236}">
                <a16:creationId xmlns:a16="http://schemas.microsoft.com/office/drawing/2014/main" id="{19BB231A-6B0B-48DD-A82A-5ADCD7D9552E}"/>
              </a:ext>
            </a:extLst>
          </p:cNvPr>
          <p:cNvSpPr>
            <a:spLocks noChangeArrowheads="1"/>
          </p:cNvSpPr>
          <p:nvPr/>
        </p:nvSpPr>
        <p:spPr bwMode="auto">
          <a:xfrm>
            <a:off x="0" y="2882935"/>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54286" name="Object 14">
            <a:extLst>
              <a:ext uri="{FF2B5EF4-FFF2-40B4-BE49-F238E27FC236}">
                <a16:creationId xmlns:a16="http://schemas.microsoft.com/office/drawing/2014/main" id="{4A69DA6F-7912-4A11-BA47-660E2FE29694}"/>
              </a:ext>
            </a:extLst>
          </p:cNvPr>
          <p:cNvGraphicFramePr>
            <a:graphicFrameLocks noChangeAspect="1"/>
          </p:cNvGraphicFramePr>
          <p:nvPr>
            <p:extLst>
              <p:ext uri="{D42A27DB-BD31-4B8C-83A1-F6EECF244321}">
                <p14:modId xmlns:p14="http://schemas.microsoft.com/office/powerpoint/2010/main" val="2672356183"/>
              </p:ext>
            </p:extLst>
          </p:nvPr>
        </p:nvGraphicFramePr>
        <p:xfrm>
          <a:off x="500496" y="1412776"/>
          <a:ext cx="2559336" cy="1185453"/>
        </p:xfrm>
        <a:graphic>
          <a:graphicData uri="http://schemas.openxmlformats.org/presentationml/2006/ole">
            <mc:AlternateContent xmlns:mc="http://schemas.openxmlformats.org/markup-compatibility/2006">
              <mc:Choice xmlns:v="urn:schemas-microsoft-com:vml" Requires="v">
                <p:oleObj spid="_x0000_s54353" name="Microsoft Equation 3.0" r:id="rId4" imgW="1651000" imgH="685800" progId="Equation.3">
                  <p:embed/>
                </p:oleObj>
              </mc:Choice>
              <mc:Fallback>
                <p:oleObj name="Microsoft Equation 3.0" r:id="rId4" imgW="1651000" imgH="6858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96" y="1412776"/>
                        <a:ext cx="2559336" cy="1185453"/>
                      </a:xfrm>
                      <a:prstGeom prst="rect">
                        <a:avLst/>
                      </a:prstGeom>
                      <a:noFill/>
                    </p:spPr>
                  </p:pic>
                </p:oleObj>
              </mc:Fallback>
            </mc:AlternateContent>
          </a:graphicData>
        </a:graphic>
      </p:graphicFrame>
      <p:graphicFrame>
        <p:nvGraphicFramePr>
          <p:cNvPr id="10" name="Object 18">
            <a:extLst>
              <a:ext uri="{FF2B5EF4-FFF2-40B4-BE49-F238E27FC236}">
                <a16:creationId xmlns:a16="http://schemas.microsoft.com/office/drawing/2014/main" id="{25FAA49D-E3E6-4C26-9F5A-34B54C170B73}"/>
              </a:ext>
            </a:extLst>
          </p:cNvPr>
          <p:cNvGraphicFramePr>
            <a:graphicFrameLocks noChangeAspect="1"/>
          </p:cNvGraphicFramePr>
          <p:nvPr>
            <p:extLst>
              <p:ext uri="{D42A27DB-BD31-4B8C-83A1-F6EECF244321}">
                <p14:modId xmlns:p14="http://schemas.microsoft.com/office/powerpoint/2010/main" val="1840237765"/>
              </p:ext>
            </p:extLst>
          </p:nvPr>
        </p:nvGraphicFramePr>
        <p:xfrm>
          <a:off x="1187624" y="4509120"/>
          <a:ext cx="1577975" cy="498475"/>
        </p:xfrm>
        <a:graphic>
          <a:graphicData uri="http://schemas.openxmlformats.org/presentationml/2006/ole">
            <mc:AlternateContent xmlns:mc="http://schemas.openxmlformats.org/markup-compatibility/2006">
              <mc:Choice xmlns:v="urn:schemas-microsoft-com:vml" Requires="v">
                <p:oleObj spid="_x0000_s54354" name="Equation" r:id="rId6" imgW="1358640" imgH="431640" progId="Equation.DSMT4">
                  <p:embed/>
                </p:oleObj>
              </mc:Choice>
              <mc:Fallback>
                <p:oleObj name="Equation" r:id="rId6" imgW="1358640" imgH="431640" progId="Equation.DSMT4">
                  <p:embed/>
                  <p:pic>
                    <p:nvPicPr>
                      <p:cNvPr id="178194" name="Object 18">
                        <a:extLst>
                          <a:ext uri="{FF2B5EF4-FFF2-40B4-BE49-F238E27FC236}">
                            <a16:creationId xmlns:a16="http://schemas.microsoft.com/office/drawing/2014/main" id="{31408D3D-9C16-4A00-BE2D-42D2A73BADEA}"/>
                          </a:ext>
                        </a:extLst>
                      </p:cNvPr>
                      <p:cNvPicPr>
                        <a:picLocks noChangeAspect="1" noChangeArrowheads="1"/>
                      </p:cNvPicPr>
                      <p:nvPr/>
                    </p:nvPicPr>
                    <p:blipFill>
                      <a:blip r:embed="rId7"/>
                      <a:srcRect/>
                      <a:stretch>
                        <a:fillRect/>
                      </a:stretch>
                    </p:blipFill>
                    <p:spPr bwMode="auto">
                      <a:xfrm>
                        <a:off x="1187624" y="4509120"/>
                        <a:ext cx="15779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1">
            <a:extLst>
              <a:ext uri="{FF2B5EF4-FFF2-40B4-BE49-F238E27FC236}">
                <a16:creationId xmlns:a16="http://schemas.microsoft.com/office/drawing/2014/main" id="{90813F6A-5C8F-414E-928C-1BA94A8B4CC6}"/>
              </a:ext>
            </a:extLst>
          </p:cNvPr>
          <p:cNvSpPr>
            <a:spLocks noChangeArrowheads="1"/>
          </p:cNvSpPr>
          <p:nvPr/>
        </p:nvSpPr>
        <p:spPr bwMode="auto">
          <a:xfrm>
            <a:off x="655867" y="3931869"/>
            <a:ext cx="27927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pP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系统归一化电容：</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0406">
            <a:extLst>
              <a:ext uri="{FF2B5EF4-FFF2-40B4-BE49-F238E27FC236}">
                <a16:creationId xmlns:a16="http://schemas.microsoft.com/office/drawing/2014/main" id="{ED0DD96D-CC68-4B8C-8D40-825E0541B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276872"/>
            <a:ext cx="4014541"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0">
            <a:extLst>
              <a:ext uri="{FF2B5EF4-FFF2-40B4-BE49-F238E27FC236}">
                <a16:creationId xmlns:a16="http://schemas.microsoft.com/office/drawing/2014/main" id="{E052DAFB-F8FD-433C-AB04-E5A58502E23B}"/>
              </a:ext>
            </a:extLst>
          </p:cNvPr>
          <p:cNvSpPr>
            <a:spLocks noChangeArrowheads="1"/>
          </p:cNvSpPr>
          <p:nvPr/>
        </p:nvSpPr>
        <p:spPr bwMode="auto">
          <a:xfrm>
            <a:off x="323528" y="1337334"/>
            <a:ext cx="3888432" cy="4450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85750" indent="-28575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负偏压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较大时，表面势</a:t>
            </a:r>
            <a:r>
              <a:rPr lang="en-US" altLang="zh-CN" sz="2000" i="1" dirty="0" err="1">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i="1" baseline="-30000" dirty="0" err="1">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稍有变化，会引起空间电荷较大变化，因此半导体表面电容较大（</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&gt;&gt;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OX</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lnSpc>
                <a:spcPct val="130000"/>
              </a:lnSpc>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MOS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系统的总电容</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基本上等于绝缘体电容</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OX</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eaLnBrk="0" hangingPunct="0">
              <a:lnSpc>
                <a:spcPct val="130000"/>
              </a:lnSpc>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当负偏压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逐渐减少时，空间电荷区积累的空穴数随之减少，并且空间电荷随</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的变化也逐渐减慢，</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变小，总电容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也就变小。</a:t>
            </a:r>
          </a:p>
        </p:txBody>
      </p:sp>
      <p:sp>
        <p:nvSpPr>
          <p:cNvPr id="5" name="Rectangle 9">
            <a:extLst>
              <a:ext uri="{FF2B5EF4-FFF2-40B4-BE49-F238E27FC236}">
                <a16:creationId xmlns:a16="http://schemas.microsoft.com/office/drawing/2014/main" id="{C8B2189E-AD52-4D4E-98C0-8CA98C97EF3E}"/>
              </a:ext>
            </a:extLst>
          </p:cNvPr>
          <p:cNvSpPr>
            <a:spLocks noChangeArrowheads="1"/>
          </p:cNvSpPr>
          <p:nvPr/>
        </p:nvSpPr>
        <p:spPr bwMode="auto">
          <a:xfrm>
            <a:off x="0" y="474263"/>
            <a:ext cx="6135013" cy="79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dirty="0">
                <a:solidFill>
                  <a:srgbClr val="FF0000"/>
                </a:solidFill>
                <a:latin typeface="Times New Roman" panose="02020603050405020304" pitchFamily="18" charset="0"/>
              </a:rPr>
              <a:t>1. </a:t>
            </a:r>
            <a:r>
              <a:rPr lang="zh-CN" altLang="en-US" sz="2000" dirty="0">
                <a:solidFill>
                  <a:srgbClr val="FF0000"/>
                </a:solidFill>
                <a:latin typeface="Times New Roman" panose="02020603050405020304" pitchFamily="18" charset="0"/>
              </a:rPr>
              <a:t>积累区（</a:t>
            </a:r>
            <a:r>
              <a:rPr lang="en-US" altLang="zh-CN" sz="2000" i="1" dirty="0">
                <a:solidFill>
                  <a:srgbClr val="FF0000"/>
                </a:solidFill>
                <a:latin typeface="Times New Roman" panose="02020603050405020304" pitchFamily="18" charset="0"/>
              </a:rPr>
              <a:t>U</a:t>
            </a:r>
            <a:r>
              <a:rPr lang="en-US" altLang="zh-CN" sz="2000" i="1" baseline="-30000" dirty="0">
                <a:solidFill>
                  <a:srgbClr val="FF0000"/>
                </a:solidFill>
                <a:latin typeface="Times New Roman" panose="02020603050405020304" pitchFamily="18" charset="0"/>
              </a:rPr>
              <a:t>G</a:t>
            </a:r>
            <a:r>
              <a:rPr lang="en-US" altLang="zh-CN" sz="2000" dirty="0">
                <a:solidFill>
                  <a:srgbClr val="FF0000"/>
                </a:solidFill>
                <a:latin typeface="Times New Roman" panose="02020603050405020304" pitchFamily="18" charset="0"/>
              </a:rPr>
              <a:t>&lt;0</a:t>
            </a:r>
            <a:r>
              <a:rPr lang="zh-CN" altLang="en-US" sz="2000" dirty="0">
                <a:solidFill>
                  <a:srgbClr val="FF0000"/>
                </a:solidFill>
                <a:latin typeface="Times New Roman" panose="02020603050405020304" pitchFamily="18" charset="0"/>
              </a:rPr>
              <a:t>）</a:t>
            </a:r>
          </a:p>
          <a:p>
            <a:pPr eaLnBrk="0" hangingPunct="0">
              <a:lnSpc>
                <a:spcPct val="120000"/>
              </a:lnSpc>
            </a:pPr>
            <a:r>
              <a:rPr lang="zh-CN" altLang="en-US" sz="2000" dirty="0">
                <a:latin typeface="Times New Roman" panose="02020603050405020304" pitchFamily="18" charset="0"/>
              </a:rPr>
              <a:t>负偏压时，半导体表面为</a:t>
            </a:r>
            <a:r>
              <a:rPr lang="zh-CN" altLang="en-US" sz="2000" dirty="0">
                <a:solidFill>
                  <a:srgbClr val="FF0000"/>
                </a:solidFill>
                <a:latin typeface="Times New Roman" panose="02020603050405020304" pitchFamily="18" charset="0"/>
              </a:rPr>
              <a:t>多数载流子的积累状态</a:t>
            </a:r>
            <a:r>
              <a:rPr lang="zh-CN" altLang="en-US" sz="2000" dirty="0">
                <a:latin typeface="Times New Roman" panose="02020603050405020304" pitchFamily="18" charset="0"/>
              </a:rPr>
              <a:t>，</a:t>
            </a:r>
          </a:p>
        </p:txBody>
      </p:sp>
      <p:graphicFrame>
        <p:nvGraphicFramePr>
          <p:cNvPr id="6" name="Object 27">
            <a:extLst>
              <a:ext uri="{FF2B5EF4-FFF2-40B4-BE49-F238E27FC236}">
                <a16:creationId xmlns:a16="http://schemas.microsoft.com/office/drawing/2014/main" id="{4631F549-E38F-43EE-A2ED-F80AFCF660AC}"/>
              </a:ext>
            </a:extLst>
          </p:cNvPr>
          <p:cNvGraphicFramePr>
            <a:graphicFrameLocks noChangeAspect="1"/>
          </p:cNvGraphicFramePr>
          <p:nvPr>
            <p:extLst>
              <p:ext uri="{D42A27DB-BD31-4B8C-83A1-F6EECF244321}">
                <p14:modId xmlns:p14="http://schemas.microsoft.com/office/powerpoint/2010/main" val="1270190263"/>
              </p:ext>
            </p:extLst>
          </p:nvPr>
        </p:nvGraphicFramePr>
        <p:xfrm>
          <a:off x="5502270" y="1594534"/>
          <a:ext cx="2009984" cy="570972"/>
        </p:xfrm>
        <a:graphic>
          <a:graphicData uri="http://schemas.openxmlformats.org/presentationml/2006/ole">
            <mc:AlternateContent xmlns:mc="http://schemas.openxmlformats.org/markup-compatibility/2006">
              <mc:Choice xmlns:v="urn:schemas-microsoft-com:vml" Requires="v">
                <p:oleObj spid="_x0000_s262178" name="Microsoft Equation 3.0" r:id="rId4" imgW="1612900" imgH="457200" progId="Equation.3">
                  <p:embed/>
                </p:oleObj>
              </mc:Choice>
              <mc:Fallback>
                <p:oleObj name="Microsoft Equation 3.0" r:id="rId4" imgW="1612900" imgH="457200" progId="Equation.3">
                  <p:embed/>
                  <p:pic>
                    <p:nvPicPr>
                      <p:cNvPr id="8" name="Object 27">
                        <a:extLst>
                          <a:ext uri="{FF2B5EF4-FFF2-40B4-BE49-F238E27FC236}">
                            <a16:creationId xmlns:a16="http://schemas.microsoft.com/office/drawing/2014/main" id="{D78E0012-1E52-4D9B-B229-C6767AB89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270" y="1594534"/>
                        <a:ext cx="2009984" cy="570972"/>
                      </a:xfrm>
                      <a:prstGeom prst="rect">
                        <a:avLst/>
                      </a:prstGeom>
                      <a:noFill/>
                    </p:spPr>
                  </p:pic>
                </p:oleObj>
              </mc:Fallback>
            </mc:AlternateContent>
          </a:graphicData>
        </a:graphic>
      </p:graphicFrame>
    </p:spTree>
    <p:extLst>
      <p:ext uri="{BB962C8B-B14F-4D97-AF65-F5344CB8AC3E}">
        <p14:creationId xmlns:p14="http://schemas.microsoft.com/office/powerpoint/2010/main" val="342396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A694A48-2C81-48FB-B433-D9EA874DF3EA}"/>
              </a:ext>
            </a:extLst>
          </p:cNvPr>
          <p:cNvSpPr>
            <a:spLocks noChangeArrowheads="1"/>
          </p:cNvSpPr>
          <p:nvPr/>
        </p:nvSpPr>
        <p:spPr bwMode="auto">
          <a:xfrm>
            <a:off x="228600" y="601464"/>
            <a:ext cx="3425938" cy="84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FF0000"/>
                </a:solidFill>
                <a:latin typeface="Times New Roman" panose="02020603050405020304" pitchFamily="18" charset="0"/>
              </a:rPr>
              <a:t>2. </a:t>
            </a:r>
            <a:r>
              <a:rPr lang="zh-CN" altLang="en-US" sz="2000" dirty="0">
                <a:solidFill>
                  <a:srgbClr val="FF0000"/>
                </a:solidFill>
                <a:latin typeface="Times New Roman" panose="02020603050405020304" pitchFamily="18" charset="0"/>
              </a:rPr>
              <a:t>平带情况（</a:t>
            </a:r>
            <a:r>
              <a:rPr lang="en-US" altLang="zh-CN" sz="2000" i="1" dirty="0">
                <a:solidFill>
                  <a:srgbClr val="FF0000"/>
                </a:solidFill>
                <a:latin typeface="Times New Roman" panose="02020603050405020304" pitchFamily="18" charset="0"/>
              </a:rPr>
              <a:t>U</a:t>
            </a:r>
            <a:r>
              <a:rPr lang="en-US" altLang="zh-CN" sz="2000" i="1" baseline="-30000" dirty="0">
                <a:solidFill>
                  <a:srgbClr val="FF0000"/>
                </a:solidFill>
                <a:latin typeface="Times New Roman" panose="02020603050405020304" pitchFamily="18" charset="0"/>
              </a:rPr>
              <a:t>G</a:t>
            </a:r>
            <a:r>
              <a:rPr lang="en-US" altLang="zh-CN" sz="2000" dirty="0">
                <a:solidFill>
                  <a:srgbClr val="FF0000"/>
                </a:solidFill>
                <a:latin typeface="Times New Roman" panose="02020603050405020304" pitchFamily="18" charset="0"/>
              </a:rPr>
              <a:t>=0</a:t>
            </a:r>
            <a:r>
              <a:rPr lang="zh-CN" altLang="en-US" sz="2000" dirty="0">
                <a:solidFill>
                  <a:srgbClr val="FF0000"/>
                </a:solidFill>
                <a:latin typeface="Times New Roman" panose="02020603050405020304" pitchFamily="18" charset="0"/>
              </a:rPr>
              <a:t>）</a:t>
            </a:r>
          </a:p>
          <a:p>
            <a:pPr eaLnBrk="0" hangingPunct="0">
              <a:lnSpc>
                <a:spcPct val="130000"/>
              </a:lnSpc>
            </a:pPr>
            <a:r>
              <a:rPr lang="en-US" altLang="zh-CN" sz="2000" i="1" dirty="0">
                <a:latin typeface="Times New Roman" panose="02020603050405020304" pitchFamily="18" charset="0"/>
              </a:rPr>
              <a:t>U</a:t>
            </a:r>
            <a:r>
              <a:rPr lang="en-US" altLang="zh-CN" sz="2000" i="1" baseline="-30000" dirty="0">
                <a:latin typeface="Times New Roman" panose="02020603050405020304" pitchFamily="18" charset="0"/>
              </a:rPr>
              <a:t>G </a:t>
            </a:r>
            <a:r>
              <a:rPr lang="en-US" altLang="zh-CN" sz="2000" dirty="0">
                <a:latin typeface="Times New Roman" panose="02020603050405020304" pitchFamily="18" charset="0"/>
              </a:rPr>
              <a:t>=0</a:t>
            </a:r>
            <a:r>
              <a:rPr lang="zh-CN" altLang="en-US" sz="2000" dirty="0">
                <a:latin typeface="Times New Roman" panose="02020603050405020304" pitchFamily="18" charset="0"/>
              </a:rPr>
              <a:t>时，能带是平直的。</a:t>
            </a:r>
          </a:p>
        </p:txBody>
      </p:sp>
      <p:sp>
        <p:nvSpPr>
          <p:cNvPr id="4" name="Rectangle 6">
            <a:extLst>
              <a:ext uri="{FF2B5EF4-FFF2-40B4-BE49-F238E27FC236}">
                <a16:creationId xmlns:a16="http://schemas.microsoft.com/office/drawing/2014/main" id="{0F8881A4-7060-49B7-BD05-64BB80DD08A4}"/>
              </a:ext>
            </a:extLst>
          </p:cNvPr>
          <p:cNvSpPr>
            <a:spLocks noChangeArrowheads="1"/>
          </p:cNvSpPr>
          <p:nvPr/>
        </p:nvSpPr>
        <p:spPr bwMode="auto">
          <a:xfrm>
            <a:off x="426027" y="1572419"/>
            <a:ext cx="4578021" cy="9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平带情况</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MOS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电容主要由德拜长度</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（与掺杂浓度有关）和氧化层厚度决定。</a:t>
            </a:r>
          </a:p>
        </p:txBody>
      </p:sp>
      <p:sp>
        <p:nvSpPr>
          <p:cNvPr id="9" name="Rectangle 13">
            <a:extLst>
              <a:ext uri="{FF2B5EF4-FFF2-40B4-BE49-F238E27FC236}">
                <a16:creationId xmlns:a16="http://schemas.microsoft.com/office/drawing/2014/main" id="{ED7874BA-3AF7-475F-B521-CE681D936F6A}"/>
              </a:ext>
            </a:extLst>
          </p:cNvPr>
          <p:cNvSpPr>
            <a:spLocks noChangeArrowheads="1"/>
          </p:cNvSpPr>
          <p:nvPr/>
        </p:nvSpPr>
        <p:spPr bwMode="auto">
          <a:xfrm>
            <a:off x="0" y="2560076"/>
            <a:ext cx="2584362" cy="42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dirty="0">
                <a:solidFill>
                  <a:srgbClr val="FF0000"/>
                </a:solidFill>
                <a:latin typeface="Times New Roman" panose="02020603050405020304" pitchFamily="18" charset="0"/>
              </a:rPr>
              <a:t>3. </a:t>
            </a:r>
            <a:r>
              <a:rPr lang="zh-CN" altLang="en-US" sz="2000" dirty="0">
                <a:solidFill>
                  <a:srgbClr val="FF0000"/>
                </a:solidFill>
                <a:latin typeface="Times New Roman" panose="02020603050405020304" pitchFamily="18" charset="0"/>
              </a:rPr>
              <a:t>耗尽区（</a:t>
            </a:r>
            <a:r>
              <a:rPr lang="en-US" altLang="zh-CN" sz="2000" i="1" dirty="0">
                <a:solidFill>
                  <a:srgbClr val="FF0000"/>
                </a:solidFill>
                <a:latin typeface="Times New Roman" panose="02020603050405020304" pitchFamily="18" charset="0"/>
              </a:rPr>
              <a:t>V</a:t>
            </a:r>
            <a:r>
              <a:rPr lang="en-US" altLang="zh-CN" sz="2000" i="1" baseline="-30000" dirty="0">
                <a:solidFill>
                  <a:srgbClr val="FF0000"/>
                </a:solidFill>
                <a:latin typeface="Times New Roman" panose="02020603050405020304" pitchFamily="18" charset="0"/>
              </a:rPr>
              <a:t>G</a:t>
            </a:r>
            <a:r>
              <a:rPr lang="en-US" altLang="zh-CN" sz="2000" dirty="0">
                <a:solidFill>
                  <a:srgbClr val="FF0000"/>
                </a:solidFill>
                <a:latin typeface="Times New Roman" panose="02020603050405020304" pitchFamily="18" charset="0"/>
              </a:rPr>
              <a:t>&gt;0</a:t>
            </a:r>
            <a:r>
              <a:rPr lang="zh-CN" altLang="en-US" sz="2000" dirty="0">
                <a:solidFill>
                  <a:srgbClr val="FF0000"/>
                </a:solidFill>
                <a:latin typeface="Times New Roman" panose="02020603050405020304" pitchFamily="18" charset="0"/>
              </a:rPr>
              <a:t>）</a:t>
            </a:r>
          </a:p>
        </p:txBody>
      </p:sp>
      <p:sp>
        <p:nvSpPr>
          <p:cNvPr id="12" name="Rectangle 17">
            <a:extLst>
              <a:ext uri="{FF2B5EF4-FFF2-40B4-BE49-F238E27FC236}">
                <a16:creationId xmlns:a16="http://schemas.microsoft.com/office/drawing/2014/main" id="{C25EB8D2-D512-487D-8996-758D1F2463CA}"/>
              </a:ext>
            </a:extLst>
          </p:cNvPr>
          <p:cNvSpPr>
            <a:spLocks noChangeArrowheads="1"/>
          </p:cNvSpPr>
          <p:nvPr/>
        </p:nvSpPr>
        <p:spPr bwMode="auto">
          <a:xfrm>
            <a:off x="386263" y="2962653"/>
            <a:ext cx="5029200" cy="219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40000"/>
              </a:lnSpc>
              <a:buFont typeface="Wingdings" panose="05000000000000000000" pitchFamily="2" charset="2"/>
              <a:buChar char="Ø"/>
            </a:pPr>
            <a:r>
              <a:rPr lang="zh-CN" altLang="en-US" sz="2000" dirty="0">
                <a:latin typeface="Times New Roman" panose="02020603050405020304" pitchFamily="18" charset="0"/>
              </a:rPr>
              <a:t>相当于板间距为</a:t>
            </a:r>
            <a:r>
              <a:rPr lang="en-US" altLang="zh-CN" sz="2000" dirty="0">
                <a:latin typeface="Times New Roman" panose="02020603050405020304" pitchFamily="18" charset="0"/>
              </a:rPr>
              <a:t>W</a:t>
            </a:r>
            <a:r>
              <a:rPr lang="zh-CN" altLang="en-US" sz="2000" dirty="0">
                <a:latin typeface="Times New Roman" panose="02020603050405020304" pitchFamily="18" charset="0"/>
              </a:rPr>
              <a:t>的平板电容</a:t>
            </a:r>
          </a:p>
          <a:p>
            <a:pPr marL="285750" indent="-285750" eaLnBrk="0" hangingPunct="0">
              <a:lnSpc>
                <a:spcPct val="140000"/>
              </a:lnSpc>
              <a:buFont typeface="Wingdings" panose="05000000000000000000" pitchFamily="2" charset="2"/>
              <a:buChar char="Ø"/>
            </a:pPr>
            <a:r>
              <a:rPr lang="zh-CN" altLang="en-US" sz="2000" dirty="0">
                <a:latin typeface="Times New Roman" panose="02020603050405020304" pitchFamily="18" charset="0"/>
              </a:rPr>
              <a:t>耗尽层宽度</a:t>
            </a:r>
            <a:r>
              <a:rPr lang="en-US" altLang="zh-CN" sz="2000" dirty="0">
                <a:latin typeface="Times New Roman" panose="02020603050405020304" pitchFamily="18" charset="0"/>
              </a:rPr>
              <a:t>W</a:t>
            </a:r>
            <a:r>
              <a:rPr lang="zh-CN" altLang="en-US" sz="2000" dirty="0">
                <a:latin typeface="Times New Roman" panose="02020603050405020304" pitchFamily="18" charset="0"/>
              </a:rPr>
              <a:t>随偏压</a:t>
            </a:r>
            <a:r>
              <a:rPr lang="en-US" altLang="zh-CN" sz="2000" dirty="0">
                <a:latin typeface="Times New Roman" panose="02020603050405020304" pitchFamily="18" charset="0"/>
              </a:rPr>
              <a:t>U</a:t>
            </a:r>
            <a:r>
              <a:rPr lang="en-US" altLang="zh-CN" sz="2000" i="1" baseline="-30000" dirty="0">
                <a:latin typeface="Times New Roman" panose="02020603050405020304" pitchFamily="18" charset="0"/>
              </a:rPr>
              <a:t>G</a:t>
            </a:r>
            <a:r>
              <a:rPr lang="zh-CN" altLang="en-US" sz="2000" dirty="0">
                <a:latin typeface="Times New Roman" panose="02020603050405020304" pitchFamily="18" charset="0"/>
              </a:rPr>
              <a:t>增加而增加，电容</a:t>
            </a:r>
            <a:r>
              <a:rPr lang="en-US" altLang="zh-CN" sz="2000" i="1" dirty="0">
                <a:latin typeface="Times New Roman" panose="02020603050405020304" pitchFamily="18" charset="0"/>
              </a:rPr>
              <a:t>C</a:t>
            </a:r>
            <a:r>
              <a:rPr lang="en-US" altLang="zh-CN" sz="2000" i="1" baseline="-30000" dirty="0">
                <a:latin typeface="Times New Roman" panose="02020603050405020304" pitchFamily="18" charset="0"/>
              </a:rPr>
              <a:t>d</a:t>
            </a:r>
            <a:r>
              <a:rPr lang="zh-CN" altLang="en-US" sz="2000" dirty="0">
                <a:latin typeface="Times New Roman" panose="02020603050405020304" pitchFamily="18" charset="0"/>
              </a:rPr>
              <a:t>减小，系统电容</a:t>
            </a:r>
            <a:r>
              <a:rPr lang="en-US" altLang="zh-CN" sz="2000" i="1" dirty="0">
                <a:latin typeface="Times New Roman" panose="02020603050405020304" pitchFamily="18" charset="0"/>
              </a:rPr>
              <a:t>C</a:t>
            </a:r>
            <a:r>
              <a:rPr lang="zh-CN" altLang="en-US" sz="2000" dirty="0">
                <a:latin typeface="Times New Roman" panose="02020603050405020304" pitchFamily="18" charset="0"/>
              </a:rPr>
              <a:t>也减小</a:t>
            </a:r>
            <a:endParaRPr lang="en-US" altLang="zh-CN" sz="2000" dirty="0">
              <a:latin typeface="Times New Roman" panose="02020603050405020304" pitchFamily="18" charset="0"/>
            </a:endParaRPr>
          </a:p>
          <a:p>
            <a:pPr marL="285750" indent="-285750" eaLnBrk="0" hangingPunct="0">
              <a:lnSpc>
                <a:spcPct val="140000"/>
              </a:lnSpc>
              <a:buFont typeface="Wingdings" panose="05000000000000000000" pitchFamily="2" charset="2"/>
              <a:buChar char="Ø"/>
            </a:pPr>
            <a:r>
              <a:rPr lang="en-US" altLang="zh-CN" sz="2000" dirty="0">
                <a:latin typeface="Times New Roman" panose="02020603050405020304" pitchFamily="18" charset="0"/>
              </a:rPr>
              <a:t>V</a:t>
            </a:r>
            <a:r>
              <a:rPr lang="en-US" altLang="zh-CN" sz="2000" baseline="-25000" dirty="0">
                <a:latin typeface="Times New Roman" panose="02020603050405020304" pitchFamily="18" charset="0"/>
              </a:rPr>
              <a:t>G</a:t>
            </a:r>
            <a:r>
              <a:rPr lang="zh-CN" altLang="en-US" sz="2000" dirty="0">
                <a:latin typeface="Times New Roman" panose="02020603050405020304" pitchFamily="18" charset="0"/>
              </a:rPr>
              <a:t>过大，电场屏蔽，耗尽层宽度</a:t>
            </a:r>
            <a:r>
              <a:rPr lang="en-US" altLang="zh-CN" sz="2000" dirty="0">
                <a:latin typeface="Times New Roman" panose="02020603050405020304" pitchFamily="18" charset="0"/>
              </a:rPr>
              <a:t>W</a:t>
            </a:r>
            <a:r>
              <a:rPr lang="zh-CN" altLang="en-US" sz="2000" dirty="0">
                <a:latin typeface="Times New Roman" panose="02020603050405020304" pitchFamily="18" charset="0"/>
              </a:rPr>
              <a:t>达到最大后减小</a:t>
            </a:r>
          </a:p>
        </p:txBody>
      </p:sp>
      <p:pic>
        <p:nvPicPr>
          <p:cNvPr id="14" name="Picture 10" descr="0406">
            <a:extLst>
              <a:ext uri="{FF2B5EF4-FFF2-40B4-BE49-F238E27FC236}">
                <a16:creationId xmlns:a16="http://schemas.microsoft.com/office/drawing/2014/main" id="{FD97F274-9532-4470-A1C6-84CFD059B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833130"/>
            <a:ext cx="3200400" cy="2353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Object 14">
            <a:extLst>
              <a:ext uri="{FF2B5EF4-FFF2-40B4-BE49-F238E27FC236}">
                <a16:creationId xmlns:a16="http://schemas.microsoft.com/office/drawing/2014/main" id="{E450BDD1-392D-48E5-B302-F0051ECFE7B0}"/>
              </a:ext>
            </a:extLst>
          </p:cNvPr>
          <p:cNvGraphicFramePr>
            <a:graphicFrameLocks noChangeAspect="1"/>
          </p:cNvGraphicFramePr>
          <p:nvPr>
            <p:extLst>
              <p:ext uri="{D42A27DB-BD31-4B8C-83A1-F6EECF244321}">
                <p14:modId xmlns:p14="http://schemas.microsoft.com/office/powerpoint/2010/main" val="110149692"/>
              </p:ext>
            </p:extLst>
          </p:nvPr>
        </p:nvGraphicFramePr>
        <p:xfrm>
          <a:off x="3654538" y="616628"/>
          <a:ext cx="1993734" cy="923473"/>
        </p:xfrm>
        <a:graphic>
          <a:graphicData uri="http://schemas.openxmlformats.org/presentationml/2006/ole">
            <mc:AlternateContent xmlns:mc="http://schemas.openxmlformats.org/markup-compatibility/2006">
              <mc:Choice xmlns:v="urn:schemas-microsoft-com:vml" Requires="v">
                <p:oleObj spid="_x0000_s263201" name="Microsoft Equation 3.0" r:id="rId4" imgW="1651000" imgH="685800" progId="Equation.3">
                  <p:embed/>
                </p:oleObj>
              </mc:Choice>
              <mc:Fallback>
                <p:oleObj name="Microsoft Equation 3.0" r:id="rId4" imgW="1651000" imgH="685800" progId="Equation.3">
                  <p:embed/>
                  <p:pic>
                    <p:nvPicPr>
                      <p:cNvPr id="54286" name="Object 14">
                        <a:extLst>
                          <a:ext uri="{FF2B5EF4-FFF2-40B4-BE49-F238E27FC236}">
                            <a16:creationId xmlns:a16="http://schemas.microsoft.com/office/drawing/2014/main" id="{4A69DA6F-7912-4A11-BA47-660E2FE296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538" y="616628"/>
                        <a:ext cx="1993734" cy="923473"/>
                      </a:xfrm>
                      <a:prstGeom prst="rect">
                        <a:avLst/>
                      </a:prstGeom>
                      <a:noFill/>
                    </p:spPr>
                  </p:pic>
                </p:oleObj>
              </mc:Fallback>
            </mc:AlternateContent>
          </a:graphicData>
        </a:graphic>
      </p:graphicFrame>
      <p:sp>
        <p:nvSpPr>
          <p:cNvPr id="16" name="Rectangle 4">
            <a:extLst>
              <a:ext uri="{FF2B5EF4-FFF2-40B4-BE49-F238E27FC236}">
                <a16:creationId xmlns:a16="http://schemas.microsoft.com/office/drawing/2014/main" id="{4A07C61C-4C47-41EA-96BD-399D19ABC86C}"/>
              </a:ext>
            </a:extLst>
          </p:cNvPr>
          <p:cNvSpPr>
            <a:spLocks noChangeArrowheads="1"/>
          </p:cNvSpPr>
          <p:nvPr/>
        </p:nvSpPr>
        <p:spPr bwMode="auto">
          <a:xfrm>
            <a:off x="228600" y="5061924"/>
            <a:ext cx="5674951" cy="9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dirty="0">
                <a:solidFill>
                  <a:srgbClr val="FF0000"/>
                </a:solidFill>
                <a:latin typeface="Times New Roman" panose="02020603050405020304" pitchFamily="18" charset="0"/>
              </a:rPr>
              <a:t>4. </a:t>
            </a:r>
            <a:r>
              <a:rPr lang="zh-CN" altLang="en-US" sz="2000" dirty="0">
                <a:solidFill>
                  <a:srgbClr val="FF0000"/>
                </a:solidFill>
                <a:latin typeface="Times New Roman" panose="02020603050405020304" pitchFamily="18" charset="0"/>
              </a:rPr>
              <a:t>反型区（</a:t>
            </a:r>
            <a:r>
              <a:rPr lang="en-US" altLang="zh-CN" sz="2000" i="1" dirty="0">
                <a:solidFill>
                  <a:srgbClr val="FF0000"/>
                </a:solidFill>
                <a:latin typeface="Times New Roman" panose="02020603050405020304" pitchFamily="18" charset="0"/>
              </a:rPr>
              <a:t>V</a:t>
            </a:r>
            <a:r>
              <a:rPr lang="en-US" altLang="zh-CN" sz="2000" i="1" baseline="-25000" dirty="0">
                <a:solidFill>
                  <a:srgbClr val="FF0000"/>
                </a:solidFill>
                <a:latin typeface="Times New Roman" panose="02020603050405020304" pitchFamily="18" charset="0"/>
              </a:rPr>
              <a:t>G</a:t>
            </a:r>
            <a:r>
              <a:rPr lang="en-US" altLang="zh-CN" sz="2000" i="1" dirty="0">
                <a:solidFill>
                  <a:srgbClr val="FF0000"/>
                </a:solidFill>
                <a:latin typeface="Times New Roman" panose="02020603050405020304" pitchFamily="18" charset="0"/>
              </a:rPr>
              <a:t>&gt;&gt;</a:t>
            </a:r>
            <a:r>
              <a:rPr lang="en-US" altLang="zh-CN" sz="2000" dirty="0">
                <a:solidFill>
                  <a:srgbClr val="FF0000"/>
                </a:solidFill>
                <a:latin typeface="Times New Roman" panose="02020603050405020304" pitchFamily="18" charset="0"/>
              </a:rPr>
              <a:t>0</a:t>
            </a:r>
            <a:r>
              <a:rPr lang="zh-CN" altLang="en-US" sz="2000" dirty="0">
                <a:solidFill>
                  <a:srgbClr val="FF0000"/>
                </a:solidFill>
                <a:latin typeface="Times New Roman" panose="02020603050405020304" pitchFamily="18" charset="0"/>
              </a:rPr>
              <a:t>）</a:t>
            </a:r>
          </a:p>
          <a:p>
            <a:pPr>
              <a:lnSpc>
                <a:spcPct val="150000"/>
              </a:lnSpc>
            </a:pPr>
            <a:r>
              <a:rPr lang="zh-CN" altLang="en-US" sz="2000" dirty="0">
                <a:latin typeface="Times New Roman" panose="02020603050405020304" pitchFamily="18" charset="0"/>
              </a:rPr>
              <a:t>反型区电容与</a:t>
            </a:r>
            <a:r>
              <a:rPr lang="en-US" altLang="zh-CN" sz="2000" dirty="0">
                <a:latin typeface="Times New Roman" panose="02020603050405020304" pitchFamily="18" charset="0"/>
              </a:rPr>
              <a:t>U</a:t>
            </a:r>
            <a:r>
              <a:rPr lang="en-US" altLang="zh-CN" sz="2000" i="1" baseline="-25000" dirty="0">
                <a:latin typeface="Times New Roman" panose="02020603050405020304" pitchFamily="18" charset="0"/>
              </a:rPr>
              <a:t>G</a:t>
            </a:r>
            <a:r>
              <a:rPr lang="zh-CN" altLang="en-US" sz="2000" dirty="0">
                <a:latin typeface="Times New Roman" panose="02020603050405020304" pitchFamily="18" charset="0"/>
              </a:rPr>
              <a:t>附加的交流小信号频率有关。</a:t>
            </a:r>
          </a:p>
        </p:txBody>
      </p:sp>
    </p:spTree>
    <p:extLst>
      <p:ext uri="{BB962C8B-B14F-4D97-AF65-F5344CB8AC3E}">
        <p14:creationId xmlns:p14="http://schemas.microsoft.com/office/powerpoint/2010/main" val="178926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1085FF-9D7F-49D0-B46E-DCFE84176C8C}"/>
              </a:ext>
            </a:extLst>
          </p:cNvPr>
          <p:cNvSpPr txBox="1">
            <a:spLocks noChangeArrowheads="1"/>
          </p:cNvSpPr>
          <p:nvPr/>
        </p:nvSpPr>
        <p:spPr>
          <a:xfrm>
            <a:off x="442609" y="603772"/>
            <a:ext cx="8153400" cy="129614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场效应晶体管（</a:t>
            </a:r>
            <a:r>
              <a:rPr lang="en-US" altLang="zh-CN" sz="2000" b="1" dirty="0">
                <a:latin typeface="Times New Roman" panose="02020603050405020304" pitchFamily="18" charset="0"/>
                <a:ea typeface="宋体" panose="02010600030101010101" pitchFamily="2" charset="-122"/>
              </a:rPr>
              <a:t>Field Effect Transistor)</a:t>
            </a:r>
            <a:r>
              <a:rPr lang="zh-CN" altLang="en-US" sz="2000" b="1" dirty="0">
                <a:latin typeface="Times New Roman" panose="02020603050405020304" pitchFamily="18" charset="0"/>
                <a:ea typeface="宋体" panose="02010600030101010101" pitchFamily="2" charset="-122"/>
              </a:rPr>
              <a:t>是一种电压控制器件，用输入电压控制输出电流的半导体器件，仅由一种载流子参与导电。从参与导电的载流子来划分，它有电子作为载流子的</a:t>
            </a:r>
            <a:r>
              <a:rPr lang="en-US" altLang="zh-CN" sz="2000" b="1" dirty="0">
                <a:latin typeface="Times New Roman" panose="02020603050405020304" pitchFamily="18" charset="0"/>
                <a:ea typeface="宋体" panose="02010600030101010101" pitchFamily="2" charset="-122"/>
              </a:rPr>
              <a:t>N</a:t>
            </a:r>
            <a:r>
              <a:rPr lang="zh-CN" altLang="en-US" sz="2000" b="1" dirty="0">
                <a:latin typeface="Times New Roman" panose="02020603050405020304" pitchFamily="18" charset="0"/>
                <a:ea typeface="宋体" panose="02010600030101010101" pitchFamily="2" charset="-122"/>
              </a:rPr>
              <a:t>沟道器件和空穴作为载流子的</a:t>
            </a: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沟道器件。</a:t>
            </a:r>
            <a:r>
              <a:rPr lang="en-US" altLang="zh-CN" sz="2000" dirty="0">
                <a:latin typeface="Times New Roman" panose="02020603050405020304" pitchFamily="18" charset="0"/>
                <a:ea typeface="宋体" panose="02010600030101010101" pitchFamily="2" charset="-122"/>
              </a:rPr>
              <a:t>MOSFET</a:t>
            </a:r>
            <a:r>
              <a:rPr lang="zh-CN" altLang="en-US" sz="2000" dirty="0">
                <a:latin typeface="Times New Roman" panose="02020603050405020304" pitchFamily="18" charset="0"/>
                <a:ea typeface="宋体" panose="02010600030101010101" pitchFamily="2" charset="-122"/>
              </a:rPr>
              <a:t>是大规模集成电路中的主流器件。 </a:t>
            </a:r>
          </a:p>
          <a:p>
            <a:pPr marL="0" indent="0" algn="just">
              <a:lnSpc>
                <a:spcPct val="110000"/>
              </a:lnSpc>
              <a:buFontTx/>
              <a:buNone/>
            </a:pPr>
            <a:endParaRPr lang="zh-CN" altLang="en-US" sz="2000" b="1" dirty="0">
              <a:latin typeface="Times New Roman" panose="02020603050405020304" pitchFamily="18" charset="0"/>
              <a:ea typeface="宋体" panose="02010600030101010101" pitchFamily="2" charset="-122"/>
            </a:endParaRPr>
          </a:p>
        </p:txBody>
      </p:sp>
      <p:sp>
        <p:nvSpPr>
          <p:cNvPr id="4" name="Text Box 2">
            <a:extLst>
              <a:ext uri="{FF2B5EF4-FFF2-40B4-BE49-F238E27FC236}">
                <a16:creationId xmlns:a16="http://schemas.microsoft.com/office/drawing/2014/main" id="{39374057-7446-40F4-8CF0-C627EB1D71FF}"/>
              </a:ext>
            </a:extLst>
          </p:cNvPr>
          <p:cNvSpPr txBox="1">
            <a:spLocks noChangeArrowheads="1"/>
          </p:cNvSpPr>
          <p:nvPr/>
        </p:nvSpPr>
        <p:spPr bwMode="auto">
          <a:xfrm>
            <a:off x="665515" y="2708920"/>
            <a:ext cx="8153400" cy="1200329"/>
          </a:xfrm>
          <a:prstGeom prst="rect">
            <a:avLst/>
          </a:prstGeom>
          <a:noFill/>
          <a:ln w="9525">
            <a:noFill/>
            <a:miter lim="800000"/>
            <a:headEnd/>
            <a:tailEnd/>
          </a:ln>
        </p:spPr>
        <p:txBody>
          <a:bodyPr>
            <a:spAutoFit/>
          </a:bodyPr>
          <a:lstStyle/>
          <a:p>
            <a:pPr eaLnBrk="0" hangingPunct="0">
              <a:lnSpc>
                <a:spcPct val="120000"/>
              </a:lnSpc>
            </a:pPr>
            <a:r>
              <a:rPr lang="zh-CN" altLang="en-US" sz="2000" dirty="0">
                <a:latin typeface="Times New Roman" panose="02020603050405020304" pitchFamily="18" charset="0"/>
                <a:ea typeface="宋体" panose="02010600030101010101" pitchFamily="2" charset="-122"/>
              </a:rPr>
              <a:t>从场效应晶体管的结构来划分，它有三大类。</a:t>
            </a:r>
          </a:p>
          <a:p>
            <a:pPr eaLnBrk="0" hangingPunct="0">
              <a:lnSpc>
                <a:spcPct val="120000"/>
              </a:lnSpc>
            </a:pP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结型场效应晶体管</a:t>
            </a:r>
            <a:r>
              <a:rPr lang="en-US" altLang="zh-CN" sz="2000" dirty="0">
                <a:latin typeface="Times New Roman" panose="02020603050405020304" pitchFamily="18" charset="0"/>
                <a:ea typeface="宋体" panose="02010600030101010101" pitchFamily="2" charset="-122"/>
              </a:rPr>
              <a:t>JFET</a:t>
            </a:r>
          </a:p>
          <a:p>
            <a:pPr eaLnBrk="0" hangingPunct="0">
              <a:lnSpc>
                <a:spcPct val="120000"/>
              </a:lnSpc>
            </a:pPr>
            <a:r>
              <a:rPr lang="en-US" altLang="zh-CN" sz="2000" dirty="0">
                <a:latin typeface="Times New Roman" panose="02020603050405020304" pitchFamily="18" charset="0"/>
                <a:ea typeface="宋体" panose="02010600030101010101" pitchFamily="2" charset="-122"/>
              </a:rPr>
              <a:t>                    (Junction type  Field  Effect Transistor) </a:t>
            </a:r>
          </a:p>
        </p:txBody>
      </p:sp>
      <p:sp>
        <p:nvSpPr>
          <p:cNvPr id="5" name="Text Box 3">
            <a:extLst>
              <a:ext uri="{FF2B5EF4-FFF2-40B4-BE49-F238E27FC236}">
                <a16:creationId xmlns:a16="http://schemas.microsoft.com/office/drawing/2014/main" id="{E6B9C058-5D10-4ADF-9146-89F8DB07632E}"/>
              </a:ext>
            </a:extLst>
          </p:cNvPr>
          <p:cNvSpPr txBox="1">
            <a:spLocks noChangeArrowheads="1"/>
          </p:cNvSpPr>
          <p:nvPr/>
        </p:nvSpPr>
        <p:spPr bwMode="auto">
          <a:xfrm>
            <a:off x="683568" y="3970122"/>
            <a:ext cx="6984776" cy="1975926"/>
          </a:xfrm>
          <a:prstGeom prst="rect">
            <a:avLst/>
          </a:prstGeom>
          <a:noFill/>
          <a:ln w="9525">
            <a:noFill/>
            <a:miter lim="800000"/>
            <a:headEnd/>
            <a:tailEnd/>
          </a:ln>
        </p:spPr>
        <p:txBody>
          <a:bodyPr wrap="square">
            <a:spAutoFit/>
          </a:bodyPr>
          <a:lstStyle/>
          <a:p>
            <a:pPr eaLnBrk="0" hangingPunct="0">
              <a:lnSpc>
                <a:spcPct val="120000"/>
              </a:lnSpc>
            </a:pP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金属半导体场效应晶体管</a:t>
            </a:r>
            <a:r>
              <a:rPr lang="en-US" altLang="zh-CN" sz="2000" dirty="0">
                <a:latin typeface="Times New Roman" panose="02020603050405020304" pitchFamily="18" charset="0"/>
                <a:ea typeface="宋体" panose="02010600030101010101" pitchFamily="2" charset="-122"/>
              </a:rPr>
              <a:t>MESFET</a:t>
            </a:r>
          </a:p>
          <a:p>
            <a:pPr eaLnBrk="0" hangingPunct="0">
              <a:lnSpc>
                <a:spcPct val="120000"/>
              </a:lnSpc>
            </a:pPr>
            <a:r>
              <a:rPr lang="en-US" altLang="zh-CN" sz="2000" dirty="0">
                <a:latin typeface="Times New Roman" panose="02020603050405020304" pitchFamily="18" charset="0"/>
                <a:ea typeface="宋体" panose="02010600030101010101" pitchFamily="2" charset="-122"/>
              </a:rPr>
              <a:t>                  ( Metal Semiconductor Field Effect Transistor)             </a:t>
            </a:r>
          </a:p>
          <a:p>
            <a:pPr eaLnBrk="0" hangingPunct="0">
              <a:lnSpc>
                <a:spcPct val="120000"/>
              </a:lnSpc>
            </a:pP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金属氧化物半导体场效应晶体管</a:t>
            </a:r>
            <a:r>
              <a:rPr lang="en-US" altLang="zh-CN" sz="2000" dirty="0">
                <a:latin typeface="Times New Roman" panose="02020603050405020304" pitchFamily="18" charset="0"/>
                <a:ea typeface="宋体" panose="02010600030101010101" pitchFamily="2" charset="-122"/>
              </a:rPr>
              <a:t>MOSFET </a:t>
            </a:r>
          </a:p>
          <a:p>
            <a:pPr eaLnBrk="0" hangingPunct="0">
              <a:lnSpc>
                <a:spcPct val="120000"/>
              </a:lnSpc>
            </a:pP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Metal  Oxide  Semiconductor Field Effect</a:t>
            </a:r>
          </a:p>
          <a:p>
            <a:pPr eaLnBrk="0" hangingPunct="0">
              <a:lnSpc>
                <a:spcPct val="120000"/>
              </a:lnSpc>
            </a:pPr>
            <a:r>
              <a:rPr lang="en-US" altLang="zh-CN" sz="2000" dirty="0">
                <a:latin typeface="Times New Roman" panose="02020603050405020304" pitchFamily="18" charset="0"/>
                <a:ea typeface="宋体" panose="02010600030101010101" pitchFamily="2" charset="-122"/>
              </a:rPr>
              <a:t>               Transistor </a:t>
            </a:r>
            <a:r>
              <a:rPr lang="zh-CN" altLang="en-US" sz="2000" dirty="0">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884952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4" name="Text Box 18">
            <a:extLst>
              <a:ext uri="{FF2B5EF4-FFF2-40B4-BE49-F238E27FC236}">
                <a16:creationId xmlns:a16="http://schemas.microsoft.com/office/drawing/2014/main" id="{181202D5-5F62-4018-829C-D9BFCA57908E}"/>
              </a:ext>
            </a:extLst>
          </p:cNvPr>
          <p:cNvSpPr txBox="1">
            <a:spLocks noChangeArrowheads="1"/>
          </p:cNvSpPr>
          <p:nvPr/>
        </p:nvSpPr>
        <p:spPr bwMode="auto">
          <a:xfrm>
            <a:off x="755576" y="144462"/>
            <a:ext cx="6481762"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4.1.2 </a:t>
            </a:r>
            <a:r>
              <a:rPr lang="zh-CN" altLang="en-US" sz="2000" dirty="0">
                <a:latin typeface="Times New Roman" panose="02020603050405020304" pitchFamily="18" charset="0"/>
                <a:ea typeface="宋体" panose="02010600030101010101" pitchFamily="2" charset="-122"/>
              </a:rPr>
              <a:t>实际</a:t>
            </a: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结构及基本特性</a:t>
            </a:r>
          </a:p>
        </p:txBody>
      </p:sp>
      <p:sp>
        <p:nvSpPr>
          <p:cNvPr id="55315" name="Text Box 19">
            <a:extLst>
              <a:ext uri="{FF2B5EF4-FFF2-40B4-BE49-F238E27FC236}">
                <a16:creationId xmlns:a16="http://schemas.microsoft.com/office/drawing/2014/main" id="{9BA5C7AF-3EAE-4120-BD6E-755343B4F741}"/>
              </a:ext>
            </a:extLst>
          </p:cNvPr>
          <p:cNvSpPr txBox="1">
            <a:spLocks noChangeArrowheads="1"/>
          </p:cNvSpPr>
          <p:nvPr/>
        </p:nvSpPr>
        <p:spPr bwMode="auto">
          <a:xfrm>
            <a:off x="302220" y="843785"/>
            <a:ext cx="7150100" cy="142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000" dirty="0">
                <a:latin typeface="Times New Roman" panose="02020603050405020304" pitchFamily="18" charset="0"/>
                <a:ea typeface="宋体" panose="02010600030101010101" pitchFamily="2" charset="-122"/>
              </a:rPr>
              <a:t>几种影响理想</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结构的特性</a:t>
            </a:r>
          </a:p>
          <a:p>
            <a:pPr>
              <a:lnSpc>
                <a:spcPct val="110000"/>
              </a:lnSpc>
            </a:pPr>
            <a:r>
              <a:rPr lang="en-US" altLang="zh-CN" sz="2000" dirty="0">
                <a:solidFill>
                  <a:srgbClr val="FF0000"/>
                </a:solidFill>
                <a:latin typeface="Times New Roman" panose="02020603050405020304" pitchFamily="18" charset="0"/>
                <a:ea typeface="宋体" panose="02010600030101010101" pitchFamily="2" charset="-122"/>
              </a:rPr>
              <a:t>1.</a:t>
            </a:r>
            <a:r>
              <a:rPr lang="zh-CN" altLang="en-US" sz="2000" dirty="0">
                <a:solidFill>
                  <a:srgbClr val="FF0000"/>
                </a:solidFill>
                <a:latin typeface="Times New Roman" panose="02020603050405020304" pitchFamily="18" charset="0"/>
                <a:ea typeface="宋体" panose="02010600030101010101" pitchFamily="2" charset="-122"/>
              </a:rPr>
              <a:t>功函数差的影响</a:t>
            </a:r>
          </a:p>
          <a:p>
            <a:pPr>
              <a:lnSpc>
                <a:spcPct val="110000"/>
              </a:lnSpc>
            </a:pPr>
            <a:endParaRPr lang="zh-CN" altLang="en-US" sz="2000" dirty="0">
              <a:latin typeface="Times New Roman" panose="02020603050405020304" pitchFamily="18" charset="0"/>
              <a:ea typeface="宋体" panose="02010600030101010101" pitchFamily="2" charset="-122"/>
            </a:endParaRPr>
          </a:p>
          <a:p>
            <a:pPr>
              <a:lnSpc>
                <a:spcPct val="110000"/>
              </a:lnSpc>
            </a:pPr>
            <a:endParaRPr lang="en-US" altLang="zh-CN" sz="2000" dirty="0">
              <a:latin typeface="Times New Roman" panose="02020603050405020304" pitchFamily="18" charset="0"/>
              <a:ea typeface="宋体" panose="02010600030101010101" pitchFamily="2" charset="-122"/>
            </a:endParaRPr>
          </a:p>
        </p:txBody>
      </p:sp>
      <p:pic>
        <p:nvPicPr>
          <p:cNvPr id="55316" name="Picture 20" descr="0407">
            <a:extLst>
              <a:ext uri="{FF2B5EF4-FFF2-40B4-BE49-F238E27FC236}">
                <a16:creationId xmlns:a16="http://schemas.microsoft.com/office/drawing/2014/main" id="{2622EFBA-3CB3-4EE3-A7D2-CE1509044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60" y="2264459"/>
            <a:ext cx="2684756" cy="3889536"/>
          </a:xfrm>
          <a:prstGeom prst="rect">
            <a:avLst/>
          </a:prstGeom>
          <a:noFill/>
          <a:extLst>
            <a:ext uri="{909E8E84-426E-40DD-AFC4-6F175D3DCCD1}">
              <a14:hiddenFill xmlns:a14="http://schemas.microsoft.com/office/drawing/2010/main">
                <a:solidFill>
                  <a:srgbClr val="FFFFFF"/>
                </a:solidFill>
              </a14:hiddenFill>
            </a:ext>
          </a:extLst>
        </p:spPr>
      </p:pic>
      <p:sp>
        <p:nvSpPr>
          <p:cNvPr id="55317" name="Text Box 21">
            <a:extLst>
              <a:ext uri="{FF2B5EF4-FFF2-40B4-BE49-F238E27FC236}">
                <a16:creationId xmlns:a16="http://schemas.microsoft.com/office/drawing/2014/main" id="{6EBD89B9-A9D4-4D5A-9DF3-8D2EFAC7B6DE}"/>
              </a:ext>
            </a:extLst>
          </p:cNvPr>
          <p:cNvSpPr txBox="1">
            <a:spLocks noChangeArrowheads="1"/>
          </p:cNvSpPr>
          <p:nvPr/>
        </p:nvSpPr>
        <p:spPr bwMode="auto">
          <a:xfrm>
            <a:off x="190692" y="1844674"/>
            <a:ext cx="4521267" cy="37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zh-CN" altLang="en-US" dirty="0">
                <a:latin typeface="Times New Roman" panose="02020603050405020304" pitchFamily="18" charset="0"/>
                <a:ea typeface="宋体" panose="02010600030101010101" pitchFamily="2" charset="-122"/>
              </a:rPr>
              <a:t>主要硅栅极材料的功函数差随浓度的变化</a:t>
            </a:r>
          </a:p>
        </p:txBody>
      </p:sp>
      <p:sp>
        <p:nvSpPr>
          <p:cNvPr id="9" name="Text Box 6">
            <a:extLst>
              <a:ext uri="{FF2B5EF4-FFF2-40B4-BE49-F238E27FC236}">
                <a16:creationId xmlns:a16="http://schemas.microsoft.com/office/drawing/2014/main" id="{9537433B-0573-4EB6-9F4F-9B83D2A1ED4F}"/>
              </a:ext>
            </a:extLst>
          </p:cNvPr>
          <p:cNvSpPr txBox="1">
            <a:spLocks noChangeArrowheads="1"/>
          </p:cNvSpPr>
          <p:nvPr/>
        </p:nvSpPr>
        <p:spPr bwMode="auto">
          <a:xfrm>
            <a:off x="3347864" y="4332812"/>
            <a:ext cx="5616624" cy="240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10000"/>
              </a:lnSpc>
              <a:spcBef>
                <a:spcPct val="50000"/>
              </a:spcBef>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在实际的</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结构中，金属</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半导体功函数差不等于零，半导体能带需向下弯曲，即存在表面势</a:t>
            </a:r>
            <a:r>
              <a:rPr lang="en-US" altLang="zh-CN" sz="2000" dirty="0" err="1">
                <a:latin typeface="Times New Roman" panose="02020603050405020304" pitchFamily="18" charset="0"/>
                <a:ea typeface="宋体" panose="02010600030101010101" pitchFamily="2" charset="-122"/>
              </a:rPr>
              <a:t>ψ</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&gt;0</a:t>
            </a:r>
          </a:p>
          <a:p>
            <a:pPr marL="285750" indent="-285750">
              <a:lnSpc>
                <a:spcPct val="110000"/>
              </a:lnSpc>
              <a:spcBef>
                <a:spcPct val="50000"/>
              </a:spcBef>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为了达到理想平带状况，需要外加一个相当于功函数差</a:t>
            </a:r>
            <a:r>
              <a:rPr lang="en-US" altLang="zh-CN" sz="2000" dirty="0" err="1">
                <a:latin typeface="Times New Roman" panose="02020603050405020304" pitchFamily="18" charset="0"/>
                <a:ea typeface="宋体" panose="02010600030101010101" pitchFamily="2" charset="-122"/>
              </a:rPr>
              <a:t>qф</a:t>
            </a:r>
            <a:r>
              <a:rPr lang="en-US" altLang="zh-CN" sz="2000" baseline="-25000" dirty="0" err="1">
                <a:latin typeface="Times New Roman" panose="02020603050405020304" pitchFamily="18" charset="0"/>
                <a:ea typeface="宋体" panose="02010600030101010101" pitchFamily="2" charset="-122"/>
              </a:rPr>
              <a:t>ms</a:t>
            </a:r>
            <a:r>
              <a:rPr lang="zh-CN" altLang="en-US" sz="2000" dirty="0">
                <a:latin typeface="Times New Roman" panose="02020603050405020304" pitchFamily="18" charset="0"/>
                <a:ea typeface="宋体" panose="02010600030101010101" pitchFamily="2" charset="-122"/>
              </a:rPr>
              <a:t>的电压，平带后表面势</a:t>
            </a:r>
            <a:r>
              <a:rPr lang="en-US" altLang="zh-CN" sz="2000" dirty="0" err="1">
                <a:latin typeface="Times New Roman" panose="02020603050405020304" pitchFamily="18" charset="0"/>
                <a:ea typeface="宋体" panose="02010600030101010101" pitchFamily="2" charset="-122"/>
              </a:rPr>
              <a:t>ψ</a:t>
            </a:r>
            <a:r>
              <a:rPr lang="en-US" altLang="zh-CN" sz="2000" baseline="-25000" dirty="0" err="1">
                <a:latin typeface="Times New Roman" panose="02020603050405020304" pitchFamily="18" charset="0"/>
                <a:ea typeface="宋体" panose="02010600030101010101" pitchFamily="2" charset="-122"/>
              </a:rPr>
              <a:t>S</a:t>
            </a:r>
            <a:r>
              <a:rPr lang="en-US" altLang="zh-CN" sz="2000" dirty="0">
                <a:latin typeface="Times New Roman" panose="02020603050405020304" pitchFamily="18" charset="0"/>
                <a:ea typeface="宋体" panose="02010600030101010101" pitchFamily="2" charset="-122"/>
              </a:rPr>
              <a:t>=0</a:t>
            </a:r>
          </a:p>
          <a:p>
            <a:pPr marL="285750" indent="-285750">
              <a:lnSpc>
                <a:spcPct val="110000"/>
              </a:lnSpc>
              <a:spcBef>
                <a:spcPct val="50000"/>
              </a:spcBef>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endParaRPr>
          </a:p>
        </p:txBody>
      </p:sp>
      <p:pic>
        <p:nvPicPr>
          <p:cNvPr id="10" name="Picture 7" descr="0408">
            <a:extLst>
              <a:ext uri="{FF2B5EF4-FFF2-40B4-BE49-F238E27FC236}">
                <a16:creationId xmlns:a16="http://schemas.microsoft.com/office/drawing/2014/main" id="{96784605-5C7D-459A-AAA6-F057799F3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132" y="893535"/>
            <a:ext cx="1972659" cy="3184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0409">
            <a:extLst>
              <a:ext uri="{FF2B5EF4-FFF2-40B4-BE49-F238E27FC236}">
                <a16:creationId xmlns:a16="http://schemas.microsoft.com/office/drawing/2014/main" id="{39ACB334-4ED7-47D6-9370-844E5F3C3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791" y="858843"/>
            <a:ext cx="2539331" cy="2759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ext Box 7">
            <a:extLst>
              <a:ext uri="{FF2B5EF4-FFF2-40B4-BE49-F238E27FC236}">
                <a16:creationId xmlns:a16="http://schemas.microsoft.com/office/drawing/2014/main" id="{0FE886B7-65C1-4E11-B434-34C2A29A6BC4}"/>
              </a:ext>
            </a:extLst>
          </p:cNvPr>
          <p:cNvSpPr txBox="1">
            <a:spLocks noChangeArrowheads="1"/>
          </p:cNvSpPr>
          <p:nvPr/>
        </p:nvSpPr>
        <p:spPr bwMode="auto">
          <a:xfrm>
            <a:off x="467544" y="332656"/>
            <a:ext cx="6335712"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氧化层中电荷的影响</a:t>
            </a:r>
          </a:p>
        </p:txBody>
      </p:sp>
      <p:sp>
        <p:nvSpPr>
          <p:cNvPr id="64520" name="Text Box 8">
            <a:extLst>
              <a:ext uri="{FF2B5EF4-FFF2-40B4-BE49-F238E27FC236}">
                <a16:creationId xmlns:a16="http://schemas.microsoft.com/office/drawing/2014/main" id="{E8AAB1C7-A7AD-4BC3-9DD6-A57FFA3507B2}"/>
              </a:ext>
            </a:extLst>
          </p:cNvPr>
          <p:cNvSpPr txBox="1">
            <a:spLocks noChangeArrowheads="1"/>
          </p:cNvSpPr>
          <p:nvPr/>
        </p:nvSpPr>
        <p:spPr bwMode="auto">
          <a:xfrm>
            <a:off x="451845" y="1118163"/>
            <a:ext cx="7885113"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在通常的</a:t>
            </a:r>
            <a:r>
              <a:rPr lang="en-US" altLang="zh-CN" sz="2000" dirty="0">
                <a:latin typeface="Times New Roman" panose="02020603050405020304" pitchFamily="18" charset="0"/>
                <a:ea typeface="宋体" panose="02010600030101010101" pitchFamily="2" charset="-122"/>
              </a:rPr>
              <a:t>SiO</a:t>
            </a:r>
            <a:r>
              <a:rPr lang="en-US" altLang="zh-CN" sz="2000" baseline="-25000" dirty="0">
                <a:latin typeface="Times New Roman" panose="02020603050405020304" pitchFamily="18" charset="0"/>
                <a:ea typeface="宋体" panose="02010600030101010101" pitchFamily="2" charset="-122"/>
              </a:rPr>
              <a:t>2</a:t>
            </a:r>
            <a:r>
              <a:rPr lang="en-US" altLang="zh-CN" sz="2000" dirty="0">
                <a:latin typeface="Times New Roman" panose="02020603050405020304" pitchFamily="18" charset="0"/>
                <a:ea typeface="宋体" panose="02010600030101010101" pitchFamily="2" charset="-122"/>
              </a:rPr>
              <a:t>-Si</a:t>
            </a:r>
            <a:r>
              <a:rPr lang="zh-CN" altLang="en-US" sz="2000" dirty="0">
                <a:latin typeface="Times New Roman" panose="02020603050405020304" pitchFamily="18" charset="0"/>
                <a:ea typeface="宋体" panose="02010600030101010101" pitchFamily="2" charset="-122"/>
              </a:rPr>
              <a:t>结构中包括以下四种情况，如下图</a:t>
            </a:r>
          </a:p>
        </p:txBody>
      </p:sp>
      <p:pic>
        <p:nvPicPr>
          <p:cNvPr id="64521" name="Picture 9" descr="0410">
            <a:extLst>
              <a:ext uri="{FF2B5EF4-FFF2-40B4-BE49-F238E27FC236}">
                <a16:creationId xmlns:a16="http://schemas.microsoft.com/office/drawing/2014/main" id="{C09F5D5B-4EE3-4C66-B64F-8D2DE0317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64481"/>
            <a:ext cx="4284663" cy="37290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8">
            <a:extLst>
              <a:ext uri="{FF2B5EF4-FFF2-40B4-BE49-F238E27FC236}">
                <a16:creationId xmlns:a16="http://schemas.microsoft.com/office/drawing/2014/main" id="{2A29D2AE-8906-43AA-B1A4-01E81715D242}"/>
              </a:ext>
            </a:extLst>
          </p:cNvPr>
          <p:cNvSpPr txBox="1">
            <a:spLocks noChangeArrowheads="1"/>
          </p:cNvSpPr>
          <p:nvPr/>
        </p:nvSpPr>
        <p:spPr bwMode="auto">
          <a:xfrm>
            <a:off x="5110932" y="1702372"/>
            <a:ext cx="4033068" cy="188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）界面中陷阱电荷</a:t>
            </a:r>
          </a:p>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）氧化层中的固定电荷</a:t>
            </a:r>
          </a:p>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）氧化层陷阱电荷</a:t>
            </a:r>
          </a:p>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）可动离子电荷</a:t>
            </a:r>
          </a:p>
        </p:txBody>
      </p:sp>
      <p:sp>
        <p:nvSpPr>
          <p:cNvPr id="9" name="Text Box 9">
            <a:extLst>
              <a:ext uri="{FF2B5EF4-FFF2-40B4-BE49-F238E27FC236}">
                <a16:creationId xmlns:a16="http://schemas.microsoft.com/office/drawing/2014/main" id="{1E2FEAAF-F76B-4EB4-A5EF-BEF14EEEC203}"/>
              </a:ext>
            </a:extLst>
          </p:cNvPr>
          <p:cNvSpPr txBox="1">
            <a:spLocks noChangeArrowheads="1"/>
          </p:cNvSpPr>
          <p:nvPr/>
        </p:nvSpPr>
        <p:spPr bwMode="auto">
          <a:xfrm>
            <a:off x="4824040" y="3641055"/>
            <a:ext cx="3708400" cy="108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当金属</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半导体的功函数差和氧化膜中电荷都存在时，</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结构的平带电压为</a:t>
            </a:r>
          </a:p>
        </p:txBody>
      </p:sp>
      <p:graphicFrame>
        <p:nvGraphicFramePr>
          <p:cNvPr id="10" name="Object 13">
            <a:extLst>
              <a:ext uri="{FF2B5EF4-FFF2-40B4-BE49-F238E27FC236}">
                <a16:creationId xmlns:a16="http://schemas.microsoft.com/office/drawing/2014/main" id="{7077D3D0-E52A-487C-84C4-9C085EA66F36}"/>
              </a:ext>
            </a:extLst>
          </p:cNvPr>
          <p:cNvGraphicFramePr>
            <a:graphicFrameLocks noChangeAspect="1"/>
          </p:cNvGraphicFramePr>
          <p:nvPr>
            <p:extLst>
              <p:ext uri="{D42A27DB-BD31-4B8C-83A1-F6EECF244321}">
                <p14:modId xmlns:p14="http://schemas.microsoft.com/office/powerpoint/2010/main" val="2526178780"/>
              </p:ext>
            </p:extLst>
          </p:nvPr>
        </p:nvGraphicFramePr>
        <p:xfrm>
          <a:off x="5418559" y="4635722"/>
          <a:ext cx="2519362" cy="1039812"/>
        </p:xfrm>
        <a:graphic>
          <a:graphicData uri="http://schemas.openxmlformats.org/presentationml/2006/ole">
            <mc:AlternateContent xmlns:mc="http://schemas.openxmlformats.org/markup-compatibility/2006">
              <mc:Choice xmlns:v="urn:schemas-microsoft-com:vml" Requires="v">
                <p:oleObj spid="_x0000_s64554" name="Equation" r:id="rId4" imgW="1040948" imgH="431613" progId="Equation.DSMT4">
                  <p:embed/>
                </p:oleObj>
              </mc:Choice>
              <mc:Fallback>
                <p:oleObj name="Equation" r:id="rId4" imgW="1040948" imgH="431613" progId="Equation.DSMT4">
                  <p:embed/>
                  <p:pic>
                    <p:nvPicPr>
                      <p:cNvPr id="65549" name="Object 13">
                        <a:extLst>
                          <a:ext uri="{FF2B5EF4-FFF2-40B4-BE49-F238E27FC236}">
                            <a16:creationId xmlns:a16="http://schemas.microsoft.com/office/drawing/2014/main" id="{2D465493-D0D9-4DE7-B1B8-4F9E5ECA0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559" y="4635722"/>
                        <a:ext cx="2519362"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a:extLst>
              <a:ext uri="{FF2B5EF4-FFF2-40B4-BE49-F238E27FC236}">
                <a16:creationId xmlns:a16="http://schemas.microsoft.com/office/drawing/2014/main" id="{9E97895A-73FA-4B57-BA7E-5DC1FF0C753B}"/>
              </a:ext>
            </a:extLst>
          </p:cNvPr>
          <p:cNvSpPr>
            <a:spLocks noGrp="1" noChangeArrowheads="1"/>
          </p:cNvSpPr>
          <p:nvPr>
            <p:ph idx="1"/>
          </p:nvPr>
        </p:nvSpPr>
        <p:spPr>
          <a:xfrm>
            <a:off x="422052" y="1474718"/>
            <a:ext cx="7886700" cy="442114"/>
          </a:xfrm>
        </p:spPr>
        <p:txBody>
          <a:bodyPr>
            <a:normAutofit/>
          </a:bodyPr>
          <a:lstStyle/>
          <a:p>
            <a:pPr>
              <a:lnSpc>
                <a:spcPct val="110000"/>
              </a:lnSpc>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1. MOS </a:t>
            </a:r>
            <a:r>
              <a:rPr lang="zh-CN" altLang="en-US" sz="2000" dirty="0">
                <a:latin typeface="Times New Roman" panose="02020603050405020304" pitchFamily="18" charset="0"/>
                <a:ea typeface="宋体" panose="02010600030101010101" pitchFamily="2" charset="-122"/>
              </a:rPr>
              <a:t>晶体管的基本结构</a:t>
            </a:r>
          </a:p>
        </p:txBody>
      </p:sp>
      <p:sp>
        <p:nvSpPr>
          <p:cNvPr id="66564" name="Text Box 4">
            <a:extLst>
              <a:ext uri="{FF2B5EF4-FFF2-40B4-BE49-F238E27FC236}">
                <a16:creationId xmlns:a16="http://schemas.microsoft.com/office/drawing/2014/main" id="{EEB376AF-1661-4259-9F70-0425B3895189}"/>
              </a:ext>
            </a:extLst>
          </p:cNvPr>
          <p:cNvSpPr txBox="1">
            <a:spLocks noChangeArrowheads="1"/>
          </p:cNvSpPr>
          <p:nvPr/>
        </p:nvSpPr>
        <p:spPr bwMode="auto">
          <a:xfrm>
            <a:off x="395536" y="233743"/>
            <a:ext cx="8893175" cy="89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4.2 MOS </a:t>
            </a:r>
            <a:r>
              <a:rPr lang="zh-CN" altLang="en-US" sz="2000" dirty="0">
                <a:latin typeface="Times New Roman" panose="02020603050405020304" pitchFamily="18" charset="0"/>
                <a:ea typeface="宋体" panose="02010600030101010101" pitchFamily="2" charset="-122"/>
              </a:rPr>
              <a:t>场效应晶体管的工作原理与基本特性</a:t>
            </a:r>
          </a:p>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4.2.1 MOS </a:t>
            </a:r>
            <a:r>
              <a:rPr lang="zh-CN" altLang="en-US" sz="2000" dirty="0">
                <a:latin typeface="Times New Roman" panose="02020603050405020304" pitchFamily="18" charset="0"/>
                <a:ea typeface="宋体" panose="02010600030101010101" pitchFamily="2" charset="-122"/>
              </a:rPr>
              <a:t>场效应晶体管的基本工作原理</a:t>
            </a:r>
          </a:p>
        </p:txBody>
      </p:sp>
      <p:sp>
        <p:nvSpPr>
          <p:cNvPr id="8" name="Rectangle 4">
            <a:extLst>
              <a:ext uri="{FF2B5EF4-FFF2-40B4-BE49-F238E27FC236}">
                <a16:creationId xmlns:a16="http://schemas.microsoft.com/office/drawing/2014/main" id="{36EAC6B5-22AD-4849-AB8D-DA63A0B6B4D8}"/>
              </a:ext>
            </a:extLst>
          </p:cNvPr>
          <p:cNvSpPr>
            <a:spLocks noChangeArrowheads="1"/>
          </p:cNvSpPr>
          <p:nvPr/>
        </p:nvSpPr>
        <p:spPr bwMode="auto">
          <a:xfrm>
            <a:off x="492435" y="1797589"/>
            <a:ext cx="8305800" cy="233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lvl1pPr marL="266700"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Ø"/>
            </a:pPr>
            <a:r>
              <a:rPr lang="en-US" altLang="zh-CN" sz="2000" dirty="0">
                <a:latin typeface="Times New Roman" panose="02020603050405020304" pitchFamily="18" charset="0"/>
              </a:rPr>
              <a:t>MOSFET</a:t>
            </a:r>
            <a:r>
              <a:rPr lang="zh-CN" altLang="en-US" sz="2000" dirty="0">
                <a:latin typeface="Times New Roman" panose="02020603050405020304" pitchFamily="18" charset="0"/>
              </a:rPr>
              <a:t>（</a:t>
            </a:r>
            <a:r>
              <a:rPr lang="en-US" altLang="zh-CN" sz="2000" dirty="0">
                <a:latin typeface="Times New Roman" panose="02020603050405020304" pitchFamily="18" charset="0"/>
              </a:rPr>
              <a:t>Field Effect Transistor</a:t>
            </a:r>
            <a:r>
              <a:rPr lang="zh-CN" altLang="en-US" sz="2000" dirty="0">
                <a:latin typeface="Times New Roman" panose="02020603050405020304" pitchFamily="18" charset="0"/>
              </a:rPr>
              <a:t>）的核心部分是</a:t>
            </a:r>
            <a:r>
              <a:rPr lang="en-US" altLang="zh-CN" sz="2000" dirty="0">
                <a:latin typeface="Times New Roman" panose="02020603050405020304" pitchFamily="18" charset="0"/>
              </a:rPr>
              <a:t>MOS</a:t>
            </a:r>
            <a:r>
              <a:rPr lang="zh-CN" altLang="en-US" sz="2000" dirty="0">
                <a:latin typeface="Times New Roman" panose="02020603050405020304" pitchFamily="18" charset="0"/>
              </a:rPr>
              <a:t>结构。</a:t>
            </a:r>
          </a:p>
          <a:p>
            <a:pPr>
              <a:lnSpc>
                <a:spcPct val="130000"/>
              </a:lnSpc>
              <a:buFont typeface="Wingdings" panose="05000000000000000000" pitchFamily="2" charset="2"/>
              <a:buChar char="Ø"/>
            </a:pPr>
            <a:r>
              <a:rPr lang="en-US" altLang="zh-CN" sz="2000" dirty="0">
                <a:latin typeface="Times New Roman" panose="02020603050405020304" pitchFamily="18" charset="0"/>
              </a:rPr>
              <a:t>MOSFET</a:t>
            </a:r>
            <a:r>
              <a:rPr lang="zh-CN" altLang="en-US" sz="2000" dirty="0">
                <a:latin typeface="Times New Roman" panose="02020603050405020304" pitchFamily="18" charset="0"/>
              </a:rPr>
              <a:t>与</a:t>
            </a:r>
            <a:r>
              <a:rPr lang="en-US" altLang="zh-CN" sz="2000" dirty="0">
                <a:latin typeface="Times New Roman" panose="02020603050405020304" pitchFamily="18" charset="0"/>
              </a:rPr>
              <a:t>MOS</a:t>
            </a:r>
            <a:r>
              <a:rPr lang="zh-CN" altLang="en-US" sz="2000" dirty="0">
                <a:latin typeface="Times New Roman" panose="02020603050405020304" pitchFamily="18" charset="0"/>
              </a:rPr>
              <a:t>电容不同的是，</a:t>
            </a:r>
            <a:r>
              <a:rPr lang="en-US" altLang="zh-CN" sz="2000" dirty="0">
                <a:latin typeface="Times New Roman" panose="02020603050405020304" pitchFamily="18" charset="0"/>
              </a:rPr>
              <a:t>MOS</a:t>
            </a:r>
            <a:r>
              <a:rPr lang="zh-CN" altLang="en-US" sz="2000" dirty="0">
                <a:latin typeface="Times New Roman" panose="02020603050405020304" pitchFamily="18" charset="0"/>
              </a:rPr>
              <a:t>电容沿沟道方向上没有电位变化，因而有统一的表面势，</a:t>
            </a:r>
            <a:r>
              <a:rPr lang="zh-CN" altLang="en-US" sz="2000" dirty="0">
                <a:solidFill>
                  <a:srgbClr val="FF0000"/>
                </a:solidFill>
                <a:latin typeface="Times New Roman" panose="02020603050405020304" pitchFamily="18" charset="0"/>
              </a:rPr>
              <a:t>而</a:t>
            </a:r>
            <a:r>
              <a:rPr lang="en-US" altLang="zh-CN" sz="2000" dirty="0">
                <a:solidFill>
                  <a:srgbClr val="FF0000"/>
                </a:solidFill>
                <a:latin typeface="Times New Roman" panose="02020603050405020304" pitchFamily="18" charset="0"/>
              </a:rPr>
              <a:t>MOSFET</a:t>
            </a:r>
            <a:r>
              <a:rPr lang="zh-CN" altLang="en-US" sz="2000" dirty="0">
                <a:solidFill>
                  <a:srgbClr val="FF0000"/>
                </a:solidFill>
                <a:latin typeface="Times New Roman" panose="02020603050405020304" pitchFamily="18" charset="0"/>
              </a:rPr>
              <a:t>沟道中有电流流过时，处于非平衡态，沿沟道方向上产生电压降</a:t>
            </a:r>
            <a:r>
              <a:rPr lang="zh-CN" altLang="en-US" sz="2000" dirty="0">
                <a:latin typeface="Times New Roman" panose="02020603050405020304" pitchFamily="18" charset="0"/>
              </a:rPr>
              <a:t>。</a:t>
            </a:r>
          </a:p>
          <a:p>
            <a:pPr>
              <a:lnSpc>
                <a:spcPct val="130000"/>
              </a:lnSpc>
              <a:buFont typeface="Wingdings" panose="05000000000000000000" pitchFamily="2" charset="2"/>
              <a:buChar char="Ø"/>
            </a:pPr>
            <a:r>
              <a:rPr lang="zh-CN" altLang="en-US" sz="2000" dirty="0">
                <a:latin typeface="Times New Roman" panose="02020603050405020304" pitchFamily="18" charset="0"/>
              </a:rPr>
              <a:t>这个电压降和栅极偏压共同控制着</a:t>
            </a:r>
            <a:r>
              <a:rPr lang="en-US" altLang="zh-CN" sz="2000" dirty="0">
                <a:latin typeface="Times New Roman" panose="02020603050405020304" pitchFamily="18" charset="0"/>
              </a:rPr>
              <a:t>MOSFET</a:t>
            </a:r>
            <a:r>
              <a:rPr lang="zh-CN" altLang="en-US" sz="2000" dirty="0">
                <a:latin typeface="Times New Roman" panose="02020603050405020304" pitchFamily="18" charset="0"/>
              </a:rPr>
              <a:t>的行为。</a:t>
            </a:r>
          </a:p>
        </p:txBody>
      </p:sp>
      <p:pic>
        <p:nvPicPr>
          <p:cNvPr id="9" name="Picture 10" descr="图片1">
            <a:extLst>
              <a:ext uri="{FF2B5EF4-FFF2-40B4-BE49-F238E27FC236}">
                <a16:creationId xmlns:a16="http://schemas.microsoft.com/office/drawing/2014/main" id="{47883B82-6BB1-4337-8F4E-CD6281C08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7693"/>
          <a:stretch>
            <a:fillRect/>
          </a:stretch>
        </p:blipFill>
        <p:spPr bwMode="auto">
          <a:xfrm>
            <a:off x="5638800" y="4343400"/>
            <a:ext cx="2438400" cy="16843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图片1">
            <a:extLst>
              <a:ext uri="{FF2B5EF4-FFF2-40B4-BE49-F238E27FC236}">
                <a16:creationId xmlns:a16="http://schemas.microsoft.com/office/drawing/2014/main" id="{3300ADFD-CE18-4A7A-8152-91F10E16A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343"/>
          <a:stretch>
            <a:fillRect/>
          </a:stretch>
        </p:blipFill>
        <p:spPr bwMode="auto">
          <a:xfrm>
            <a:off x="1143000" y="4419600"/>
            <a:ext cx="2971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a:extLst>
              <a:ext uri="{FF2B5EF4-FFF2-40B4-BE49-F238E27FC236}">
                <a16:creationId xmlns:a16="http://schemas.microsoft.com/office/drawing/2014/main" id="{9EBB1E4A-BE8B-4D40-8B3C-4EFACB27BF86}"/>
              </a:ext>
            </a:extLst>
          </p:cNvPr>
          <p:cNvSpPr>
            <a:spLocks noChangeArrowheads="1"/>
          </p:cNvSpPr>
          <p:nvPr/>
        </p:nvSpPr>
        <p:spPr bwMode="auto">
          <a:xfrm>
            <a:off x="1981200" y="5133945"/>
            <a:ext cx="685800" cy="400110"/>
          </a:xfrm>
          <a:prstGeom prst="rect">
            <a:avLst/>
          </a:prstGeom>
          <a:noFill/>
          <a:ln w="12700" algn="ctr">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a:latin typeface="Times New Roman" panose="02020603050405020304" pitchFamily="18" charset="0"/>
              <a:ea typeface="宋体" panose="02010600030101010101" pitchFamily="2" charset="-122"/>
            </a:endParaRPr>
          </a:p>
        </p:txBody>
      </p:sp>
      <p:sp>
        <p:nvSpPr>
          <p:cNvPr id="12" name="Line 13">
            <a:extLst>
              <a:ext uri="{FF2B5EF4-FFF2-40B4-BE49-F238E27FC236}">
                <a16:creationId xmlns:a16="http://schemas.microsoft.com/office/drawing/2014/main" id="{96A8C7CB-C76E-4CAD-9CE2-11FDD32CBF88}"/>
              </a:ext>
            </a:extLst>
          </p:cNvPr>
          <p:cNvSpPr>
            <a:spLocks noChangeShapeType="1"/>
          </p:cNvSpPr>
          <p:nvPr/>
        </p:nvSpPr>
        <p:spPr bwMode="auto">
          <a:xfrm flipV="1">
            <a:off x="2819400" y="4800600"/>
            <a:ext cx="3048000" cy="0"/>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5" name="Picture 5" descr="图片1">
            <a:extLst>
              <a:ext uri="{FF2B5EF4-FFF2-40B4-BE49-F238E27FC236}">
                <a16:creationId xmlns:a16="http://schemas.microsoft.com/office/drawing/2014/main" id="{AE1E5D0A-9A0D-4432-867A-93A13B4DA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95400"/>
            <a:ext cx="3605213" cy="2093913"/>
          </a:xfrm>
          <a:prstGeom prst="rect">
            <a:avLst/>
          </a:prstGeom>
          <a:noFill/>
          <a:extLst>
            <a:ext uri="{909E8E84-426E-40DD-AFC4-6F175D3DCCD1}">
              <a14:hiddenFill xmlns:a14="http://schemas.microsoft.com/office/drawing/2010/main">
                <a:solidFill>
                  <a:srgbClr val="FFFFFF"/>
                </a:solidFill>
              </a14:hiddenFill>
            </a:ext>
          </a:extLst>
        </p:spPr>
      </p:pic>
      <p:sp>
        <p:nvSpPr>
          <p:cNvPr id="189446" name="Rectangle 6">
            <a:extLst>
              <a:ext uri="{FF2B5EF4-FFF2-40B4-BE49-F238E27FC236}">
                <a16:creationId xmlns:a16="http://schemas.microsoft.com/office/drawing/2014/main" id="{6DD35A25-DE2B-417B-B407-E3D9FB70ADFF}"/>
              </a:ext>
            </a:extLst>
          </p:cNvPr>
          <p:cNvSpPr>
            <a:spLocks noChangeArrowheads="1"/>
          </p:cNvSpPr>
          <p:nvPr/>
        </p:nvSpPr>
        <p:spPr bwMode="auto">
          <a:xfrm>
            <a:off x="285750" y="1132668"/>
            <a:ext cx="4038600" cy="435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22313">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40000"/>
              </a:lnSpc>
            </a:pPr>
            <a:r>
              <a:rPr lang="en-US" altLang="zh-CN" sz="2000" dirty="0">
                <a:latin typeface="Times New Roman" panose="02020603050405020304" pitchFamily="18" charset="0"/>
              </a:rPr>
              <a:t>MOSFFT</a:t>
            </a:r>
            <a:r>
              <a:rPr lang="zh-CN" altLang="en-US" sz="2000" dirty="0">
                <a:latin typeface="Times New Roman" panose="02020603050405020304" pitchFamily="18" charset="0"/>
              </a:rPr>
              <a:t>是一个四端器件，在</a:t>
            </a:r>
            <a:r>
              <a:rPr lang="en-US" altLang="zh-CN" sz="2000" dirty="0">
                <a:latin typeface="Times New Roman" panose="02020603050405020304" pitchFamily="18" charset="0"/>
              </a:rPr>
              <a:t>P</a:t>
            </a:r>
            <a:r>
              <a:rPr lang="zh-CN" altLang="en-US" sz="2000" dirty="0">
                <a:latin typeface="Times New Roman" panose="02020603050405020304" pitchFamily="18" charset="0"/>
              </a:rPr>
              <a:t>型硅衬底上形成作为源极和漏极的两个</a:t>
            </a:r>
            <a:r>
              <a:rPr lang="en-US" altLang="zh-CN" sz="2000" dirty="0">
                <a:latin typeface="Times New Roman" panose="02020603050405020304" pitchFamily="18" charset="0"/>
              </a:rPr>
              <a:t>N</a:t>
            </a:r>
            <a:r>
              <a:rPr lang="en-US" altLang="zh-CN" sz="2000" baseline="30000" dirty="0">
                <a:latin typeface="Times New Roman" panose="02020603050405020304" pitchFamily="18" charset="0"/>
              </a:rPr>
              <a:t>+</a:t>
            </a:r>
            <a:r>
              <a:rPr lang="zh-CN" altLang="en-US" sz="2000" dirty="0">
                <a:latin typeface="Times New Roman" panose="02020603050405020304" pitchFamily="18" charset="0"/>
              </a:rPr>
              <a:t>区。</a:t>
            </a:r>
          </a:p>
          <a:p>
            <a:pPr eaLnBrk="0" hangingPunct="0">
              <a:lnSpc>
                <a:spcPct val="140000"/>
              </a:lnSpc>
            </a:pPr>
            <a:r>
              <a:rPr lang="zh-CN" altLang="en-US" sz="2000" dirty="0">
                <a:solidFill>
                  <a:srgbClr val="FF0000"/>
                </a:solidFill>
                <a:latin typeface="Times New Roman" panose="02020603050405020304" pitchFamily="18" charset="0"/>
              </a:rPr>
              <a:t>栅极：</a:t>
            </a:r>
            <a:r>
              <a:rPr lang="zh-CN" altLang="en-US" sz="2000" dirty="0">
                <a:latin typeface="Times New Roman" panose="02020603050405020304" pitchFamily="18" charset="0"/>
              </a:rPr>
              <a:t>氧化物上的金属电极</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G</a:t>
            </a:r>
            <a:endParaRPr lang="en-US" altLang="zh-CN" sz="2000" dirty="0">
              <a:latin typeface="Times New Roman" panose="02020603050405020304" pitchFamily="18" charset="0"/>
            </a:endParaRPr>
          </a:p>
          <a:p>
            <a:pPr eaLnBrk="0" hangingPunct="0">
              <a:lnSpc>
                <a:spcPct val="140000"/>
              </a:lnSpc>
            </a:pPr>
            <a:r>
              <a:rPr lang="zh-CN" altLang="en-US" sz="2000" dirty="0">
                <a:solidFill>
                  <a:srgbClr val="FF0000"/>
                </a:solidFill>
                <a:latin typeface="Times New Roman" panose="02020603050405020304" pitchFamily="18" charset="0"/>
              </a:rPr>
              <a:t>有源区：</a:t>
            </a:r>
            <a:r>
              <a:rPr lang="zh-CN" altLang="en-US" sz="2000" dirty="0">
                <a:latin typeface="Times New Roman" panose="02020603050405020304" pitchFamily="18" charset="0"/>
              </a:rPr>
              <a:t>栅极下区域</a:t>
            </a:r>
          </a:p>
          <a:p>
            <a:pPr eaLnBrk="0" hangingPunct="0">
              <a:lnSpc>
                <a:spcPct val="140000"/>
              </a:lnSpc>
            </a:pPr>
            <a:r>
              <a:rPr lang="zh-CN" altLang="en-US" sz="2000" dirty="0">
                <a:solidFill>
                  <a:srgbClr val="FF0000"/>
                </a:solidFill>
                <a:latin typeface="Times New Roman" panose="02020603050405020304" pitchFamily="18" charset="0"/>
              </a:rPr>
              <a:t>场区：</a:t>
            </a:r>
            <a:r>
              <a:rPr lang="zh-CN" altLang="en-US" sz="2000" dirty="0">
                <a:latin typeface="Times New Roman" panose="02020603050405020304" pitchFamily="18" charset="0"/>
              </a:rPr>
              <a:t>源极和漏极下方区域</a:t>
            </a:r>
          </a:p>
          <a:p>
            <a:pPr eaLnBrk="0" hangingPunct="0">
              <a:lnSpc>
                <a:spcPct val="140000"/>
              </a:lnSpc>
            </a:pPr>
            <a:r>
              <a:rPr lang="zh-CN" altLang="en-US" sz="2000" dirty="0">
                <a:solidFill>
                  <a:srgbClr val="FF0000"/>
                </a:solidFill>
                <a:latin typeface="Times New Roman" panose="02020603050405020304" pitchFamily="18" charset="0"/>
              </a:rPr>
              <a:t>基本结构参数：</a:t>
            </a:r>
          </a:p>
          <a:p>
            <a:pPr eaLnBrk="0" hangingPunct="0">
              <a:lnSpc>
                <a:spcPct val="140000"/>
              </a:lnSpc>
              <a:buFontTx/>
              <a:buChar char="•"/>
            </a:pPr>
            <a:r>
              <a:rPr lang="zh-CN" altLang="en-US" sz="2000" dirty="0">
                <a:latin typeface="Times New Roman" panose="02020603050405020304" pitchFamily="18" charset="0"/>
              </a:rPr>
              <a:t>沟道长度</a:t>
            </a:r>
            <a:r>
              <a:rPr lang="en-US" altLang="zh-CN" sz="2000" i="1" dirty="0">
                <a:latin typeface="Times New Roman" panose="02020603050405020304" pitchFamily="18" charset="0"/>
              </a:rPr>
              <a:t>L</a:t>
            </a:r>
            <a:r>
              <a:rPr lang="zh-CN" altLang="en-US" sz="2000" dirty="0">
                <a:latin typeface="Times New Roman" panose="02020603050405020304" pitchFamily="18" charset="0"/>
              </a:rPr>
              <a:t>（两</a:t>
            </a:r>
            <a:r>
              <a:rPr lang="en-US" altLang="zh-CN" sz="2000" dirty="0">
                <a:latin typeface="Times New Roman" panose="02020603050405020304" pitchFamily="18" charset="0"/>
              </a:rPr>
              <a:t>PN</a:t>
            </a:r>
            <a:r>
              <a:rPr lang="zh-CN" altLang="en-US" sz="2000" dirty="0">
                <a:latin typeface="Times New Roman" panose="02020603050405020304" pitchFamily="18" charset="0"/>
              </a:rPr>
              <a:t>结间的距离）</a:t>
            </a:r>
          </a:p>
          <a:p>
            <a:pPr eaLnBrk="0" hangingPunct="0">
              <a:lnSpc>
                <a:spcPct val="140000"/>
              </a:lnSpc>
              <a:buFontTx/>
              <a:buChar char="•"/>
            </a:pPr>
            <a:r>
              <a:rPr lang="zh-CN" altLang="en-US" sz="2000" dirty="0">
                <a:latin typeface="Times New Roman" panose="02020603050405020304" pitchFamily="18" charset="0"/>
              </a:rPr>
              <a:t>沟道宽度</a:t>
            </a:r>
            <a:r>
              <a:rPr lang="en-US" altLang="zh-CN" sz="2000" dirty="0">
                <a:latin typeface="Times New Roman" panose="02020603050405020304" pitchFamily="18" charset="0"/>
              </a:rPr>
              <a:t>W</a:t>
            </a:r>
            <a:r>
              <a:rPr lang="zh-CN" altLang="en-US" sz="2000" dirty="0">
                <a:latin typeface="Times New Roman" panose="02020603050405020304" pitchFamily="18" charset="0"/>
              </a:rPr>
              <a:t>（</a:t>
            </a:r>
            <a:r>
              <a:rPr lang="en-US" altLang="zh-CN" sz="2000" dirty="0">
                <a:latin typeface="Times New Roman" panose="02020603050405020304" pitchFamily="18" charset="0"/>
              </a:rPr>
              <a:t>z</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eaLnBrk="0" hangingPunct="0">
              <a:lnSpc>
                <a:spcPct val="140000"/>
              </a:lnSpc>
              <a:buFontTx/>
              <a:buChar char="•"/>
            </a:pPr>
            <a:r>
              <a:rPr lang="zh-CN" altLang="en-US" sz="2000" dirty="0">
                <a:latin typeface="Times New Roman" panose="02020603050405020304" pitchFamily="18" charset="0"/>
              </a:rPr>
              <a:t>氧化层厚度</a:t>
            </a:r>
            <a:r>
              <a:rPr lang="en-US" altLang="zh-CN" sz="2000" dirty="0" err="1">
                <a:latin typeface="Times New Roman" panose="02020603050405020304" pitchFamily="18" charset="0"/>
              </a:rPr>
              <a:t>t</a:t>
            </a:r>
            <a:r>
              <a:rPr lang="en-US" altLang="zh-CN" sz="2000" i="1" baseline="-30000" dirty="0" err="1">
                <a:latin typeface="Times New Roman" panose="02020603050405020304" pitchFamily="18" charset="0"/>
              </a:rPr>
              <a:t>OX</a:t>
            </a:r>
            <a:endParaRPr lang="en-US" altLang="zh-CN" sz="2000" dirty="0">
              <a:latin typeface="Times New Roman" panose="02020603050405020304" pitchFamily="18" charset="0"/>
            </a:endParaRPr>
          </a:p>
        </p:txBody>
      </p:sp>
      <p:sp>
        <p:nvSpPr>
          <p:cNvPr id="189447" name="Rectangle 7">
            <a:extLst>
              <a:ext uri="{FF2B5EF4-FFF2-40B4-BE49-F238E27FC236}">
                <a16:creationId xmlns:a16="http://schemas.microsoft.com/office/drawing/2014/main" id="{09C78273-1424-4987-987C-8E0DE47D1F45}"/>
              </a:ext>
            </a:extLst>
          </p:cNvPr>
          <p:cNvSpPr>
            <a:spLocks noChangeArrowheads="1"/>
          </p:cNvSpPr>
          <p:nvPr/>
        </p:nvSpPr>
        <p:spPr bwMode="auto">
          <a:xfrm>
            <a:off x="0" y="2722533"/>
            <a:ext cx="4924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endParaRPr lang="zh-CN" altLang="zh-CN" sz="2000" b="0">
              <a:latin typeface="Times New Roman" panose="02020603050405020304" pitchFamily="18" charset="0"/>
            </a:endParaRPr>
          </a:p>
        </p:txBody>
      </p:sp>
      <p:pic>
        <p:nvPicPr>
          <p:cNvPr id="189449" name="Picture 9" descr="图片1">
            <a:extLst>
              <a:ext uri="{FF2B5EF4-FFF2-40B4-BE49-F238E27FC236}">
                <a16:creationId xmlns:a16="http://schemas.microsoft.com/office/drawing/2014/main" id="{4FC906D4-63D7-41C6-9079-E81E324B4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923"/>
          <a:stretch>
            <a:fillRect/>
          </a:stretch>
        </p:blipFill>
        <p:spPr bwMode="auto">
          <a:xfrm>
            <a:off x="4876800" y="4475163"/>
            <a:ext cx="3352800"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50" name="Rectangle 10">
            <a:extLst>
              <a:ext uri="{FF2B5EF4-FFF2-40B4-BE49-F238E27FC236}">
                <a16:creationId xmlns:a16="http://schemas.microsoft.com/office/drawing/2014/main" id="{9F190857-7D0D-4F57-9D38-D2C34886FB30}"/>
              </a:ext>
            </a:extLst>
          </p:cNvPr>
          <p:cNvSpPr>
            <a:spLocks noChangeArrowheads="1"/>
          </p:cNvSpPr>
          <p:nvPr/>
        </p:nvSpPr>
        <p:spPr bwMode="auto">
          <a:xfrm>
            <a:off x="5981700" y="553402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00FF"/>
                </a:solidFill>
                <a:latin typeface="Times New Roman" panose="02020603050405020304" pitchFamily="18" charset="0"/>
                <a:ea typeface="宋体" panose="02010600030101010101" pitchFamily="2" charset="-122"/>
              </a:rPr>
              <a:t>有源区</a:t>
            </a:r>
          </a:p>
        </p:txBody>
      </p:sp>
      <p:sp>
        <p:nvSpPr>
          <p:cNvPr id="189451" name="Rectangle 11">
            <a:extLst>
              <a:ext uri="{FF2B5EF4-FFF2-40B4-BE49-F238E27FC236}">
                <a16:creationId xmlns:a16="http://schemas.microsoft.com/office/drawing/2014/main" id="{6E059D7C-6483-47B1-A01F-DBC09F69FA8D}"/>
              </a:ext>
            </a:extLst>
          </p:cNvPr>
          <p:cNvSpPr>
            <a:spLocks noChangeArrowheads="1"/>
          </p:cNvSpPr>
          <p:nvPr/>
        </p:nvSpPr>
        <p:spPr bwMode="auto">
          <a:xfrm>
            <a:off x="4953000" y="571500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00FF"/>
                </a:solidFill>
                <a:latin typeface="Times New Roman" panose="02020603050405020304" pitchFamily="18" charset="0"/>
                <a:ea typeface="宋体" panose="02010600030101010101" pitchFamily="2" charset="-122"/>
              </a:rPr>
              <a:t>场区</a:t>
            </a:r>
          </a:p>
        </p:txBody>
      </p:sp>
      <p:sp>
        <p:nvSpPr>
          <p:cNvPr id="189452" name="Rectangle 12">
            <a:extLst>
              <a:ext uri="{FF2B5EF4-FFF2-40B4-BE49-F238E27FC236}">
                <a16:creationId xmlns:a16="http://schemas.microsoft.com/office/drawing/2014/main" id="{35AFBC5E-5FC9-426B-B005-2038022F2AE2}"/>
              </a:ext>
            </a:extLst>
          </p:cNvPr>
          <p:cNvSpPr>
            <a:spLocks noChangeArrowheads="1"/>
          </p:cNvSpPr>
          <p:nvPr/>
        </p:nvSpPr>
        <p:spPr bwMode="auto">
          <a:xfrm>
            <a:off x="6934200" y="571500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00FF"/>
                </a:solidFill>
                <a:latin typeface="Times New Roman" panose="02020603050405020304" pitchFamily="18" charset="0"/>
                <a:ea typeface="宋体" panose="02010600030101010101" pitchFamily="2" charset="-122"/>
              </a:rPr>
              <a:t>场区</a:t>
            </a:r>
          </a:p>
        </p:txBody>
      </p:sp>
    </p:spTree>
    <p:extLst>
      <p:ext uri="{BB962C8B-B14F-4D97-AF65-F5344CB8AC3E}">
        <p14:creationId xmlns:p14="http://schemas.microsoft.com/office/powerpoint/2010/main" val="408858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B9608530-F0C5-40C5-8AAB-7A2FA4D7357A}"/>
              </a:ext>
            </a:extLst>
          </p:cNvPr>
          <p:cNvSpPr>
            <a:spLocks noChangeArrowheads="1"/>
          </p:cNvSpPr>
          <p:nvPr/>
        </p:nvSpPr>
        <p:spPr bwMode="auto">
          <a:xfrm>
            <a:off x="381000" y="402381"/>
            <a:ext cx="8428911" cy="90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sz="2000" dirty="0">
                <a:solidFill>
                  <a:srgbClr val="FF0000"/>
                </a:solidFill>
                <a:latin typeface="Times New Roman" panose="02020603050405020304" pitchFamily="18" charset="0"/>
              </a:rPr>
              <a:t>2. </a:t>
            </a:r>
            <a:r>
              <a:rPr lang="zh-CN" altLang="en-US" sz="2000" dirty="0">
                <a:solidFill>
                  <a:srgbClr val="FF0000"/>
                </a:solidFill>
                <a:latin typeface="Times New Roman" panose="02020603050405020304" pitchFamily="18" charset="0"/>
              </a:rPr>
              <a:t>阈值电压</a:t>
            </a:r>
          </a:p>
          <a:p>
            <a:pPr eaLnBrk="0" hangingPunct="0">
              <a:lnSpc>
                <a:spcPct val="140000"/>
              </a:lnSpc>
            </a:pPr>
            <a:r>
              <a:rPr lang="zh-CN" altLang="en-US" sz="2000" dirty="0">
                <a:latin typeface="Times New Roman" panose="02020603050405020304" pitchFamily="18" charset="0"/>
              </a:rPr>
              <a:t>阈值电压是形成强反型时所需要在金属上施加的最小电压（栅电压</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G</a:t>
            </a:r>
            <a:r>
              <a:rPr lang="zh-CN" altLang="en-US" sz="2000" dirty="0">
                <a:latin typeface="Times New Roman" panose="02020603050405020304" pitchFamily="18" charset="0"/>
              </a:rPr>
              <a:t>）</a:t>
            </a:r>
          </a:p>
        </p:txBody>
      </p:sp>
      <p:graphicFrame>
        <p:nvGraphicFramePr>
          <p:cNvPr id="3" name="Object 4">
            <a:extLst>
              <a:ext uri="{FF2B5EF4-FFF2-40B4-BE49-F238E27FC236}">
                <a16:creationId xmlns:a16="http://schemas.microsoft.com/office/drawing/2014/main" id="{EB7E7730-2188-45DA-904D-3BBAF1C08F9B}"/>
              </a:ext>
            </a:extLst>
          </p:cNvPr>
          <p:cNvGraphicFramePr>
            <a:graphicFrameLocks noChangeAspect="1"/>
          </p:cNvGraphicFramePr>
          <p:nvPr>
            <p:extLst>
              <p:ext uri="{D42A27DB-BD31-4B8C-83A1-F6EECF244321}">
                <p14:modId xmlns:p14="http://schemas.microsoft.com/office/powerpoint/2010/main" val="4168691494"/>
              </p:ext>
            </p:extLst>
          </p:nvPr>
        </p:nvGraphicFramePr>
        <p:xfrm>
          <a:off x="2771800" y="1774616"/>
          <a:ext cx="1295400" cy="539750"/>
        </p:xfrm>
        <a:graphic>
          <a:graphicData uri="http://schemas.openxmlformats.org/presentationml/2006/ole">
            <mc:AlternateContent xmlns:mc="http://schemas.openxmlformats.org/markup-compatibility/2006">
              <mc:Choice xmlns:v="urn:schemas-microsoft-com:vml" Requires="v">
                <p:oleObj spid="_x0000_s264225" name="Equation" r:id="rId3" imgW="1028254" imgH="431613" progId="Equation.DSMT4">
                  <p:embed/>
                </p:oleObj>
              </mc:Choice>
              <mc:Fallback>
                <p:oleObj name="Equation" r:id="rId3" imgW="1028254" imgH="431613" progId="Equation.DSMT4">
                  <p:embed/>
                  <p:pic>
                    <p:nvPicPr>
                      <p:cNvPr id="184324" name="Object 4">
                        <a:extLst>
                          <a:ext uri="{FF2B5EF4-FFF2-40B4-BE49-F238E27FC236}">
                            <a16:creationId xmlns:a16="http://schemas.microsoft.com/office/drawing/2014/main" id="{B0082F2A-DCB1-4682-9861-64D636106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774616"/>
                        <a:ext cx="12954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11">
            <a:extLst>
              <a:ext uri="{FF2B5EF4-FFF2-40B4-BE49-F238E27FC236}">
                <a16:creationId xmlns:a16="http://schemas.microsoft.com/office/drawing/2014/main" id="{FD177417-B8D4-454F-B3C0-5D50DB0C73BC}"/>
              </a:ext>
            </a:extLst>
          </p:cNvPr>
          <p:cNvSpPr>
            <a:spLocks noChangeArrowheads="1"/>
          </p:cNvSpPr>
          <p:nvPr/>
        </p:nvSpPr>
        <p:spPr bwMode="auto">
          <a:xfrm>
            <a:off x="787648" y="1844436"/>
            <a:ext cx="1774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2000" dirty="0">
                <a:latin typeface="Times New Roman" panose="02020603050405020304" pitchFamily="18" charset="0"/>
              </a:rPr>
              <a:t>阈值电压：</a:t>
            </a:r>
          </a:p>
        </p:txBody>
      </p:sp>
      <p:sp>
        <p:nvSpPr>
          <p:cNvPr id="5" name="Rectangle 12">
            <a:extLst>
              <a:ext uri="{FF2B5EF4-FFF2-40B4-BE49-F238E27FC236}">
                <a16:creationId xmlns:a16="http://schemas.microsoft.com/office/drawing/2014/main" id="{870D85A4-8675-451F-A966-2702D404DFB4}"/>
              </a:ext>
            </a:extLst>
          </p:cNvPr>
          <p:cNvSpPr>
            <a:spLocks noChangeArrowheads="1"/>
          </p:cNvSpPr>
          <p:nvPr/>
        </p:nvSpPr>
        <p:spPr bwMode="auto">
          <a:xfrm>
            <a:off x="392476" y="2691649"/>
            <a:ext cx="4863616" cy="280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Times New Roman" panose="02020603050405020304" pitchFamily="18" charset="0"/>
              </a:rPr>
              <a:t>第一项表示在形成强反型时，要用一部分电压去支撑空间电荷</a:t>
            </a:r>
            <a:r>
              <a:rPr lang="en-US" altLang="zh-CN" sz="2000" i="1" dirty="0">
                <a:latin typeface="Times New Roman" panose="02020603050405020304" pitchFamily="18" charset="0"/>
              </a:rPr>
              <a:t>Q</a:t>
            </a:r>
            <a:r>
              <a:rPr lang="en-US" altLang="zh-CN" sz="2000" i="1" baseline="-30000" dirty="0">
                <a:latin typeface="Times New Roman" panose="02020603050405020304" pitchFamily="18" charset="0"/>
              </a:rPr>
              <a:t>B</a:t>
            </a:r>
            <a:r>
              <a:rPr lang="zh-CN" altLang="en-US" sz="2000" dirty="0">
                <a:latin typeface="Times New Roman" panose="02020603050405020304" pitchFamily="18" charset="0"/>
              </a:rPr>
              <a:t>；</a:t>
            </a:r>
          </a:p>
          <a:p>
            <a:pPr>
              <a:lnSpc>
                <a:spcPct val="150000"/>
              </a:lnSpc>
            </a:pPr>
            <a:r>
              <a:rPr lang="zh-CN" altLang="en-US" sz="2000" dirty="0">
                <a:latin typeface="Times New Roman" panose="02020603050405020304" pitchFamily="18" charset="0"/>
              </a:rPr>
              <a:t>第二项表示要用一部分电压为半导体表面提供达到强反型时所需要的表面势</a:t>
            </a:r>
            <a:r>
              <a:rPr lang="en-US" altLang="zh-CN" sz="2000" i="1" dirty="0" err="1">
                <a:latin typeface="Times New Roman" panose="02020603050405020304" pitchFamily="18" charset="0"/>
              </a:rPr>
              <a:t>ψ</a:t>
            </a:r>
            <a:r>
              <a:rPr lang="en-US" altLang="zh-CN" sz="2000" i="1" baseline="-30000" dirty="0" err="1">
                <a:latin typeface="Times New Roman" panose="02020603050405020304" pitchFamily="18" charset="0"/>
              </a:rPr>
              <a:t>S</a:t>
            </a:r>
            <a:r>
              <a:rPr lang="zh-CN" altLang="en-US" sz="2000" dirty="0">
                <a:latin typeface="Times New Roman" panose="02020603050405020304" pitchFamily="18" charset="0"/>
              </a:rPr>
              <a:t>。</a:t>
            </a:r>
          </a:p>
          <a:p>
            <a:pPr eaLnBrk="0" hangingPunct="0">
              <a:lnSpc>
                <a:spcPct val="150000"/>
              </a:lnSpc>
            </a:pPr>
            <a:r>
              <a:rPr lang="zh-CN" altLang="en-US" sz="2000" dirty="0">
                <a:solidFill>
                  <a:srgbClr val="FF0000"/>
                </a:solidFill>
                <a:latin typeface="Times New Roman" panose="02020603050405020304" pitchFamily="18" charset="0"/>
              </a:rPr>
              <a:t>沟道电荷（电导）受到偏压</a:t>
            </a:r>
            <a:r>
              <a:rPr lang="en-US" altLang="zh-CN" sz="2000" i="1" dirty="0">
                <a:solidFill>
                  <a:srgbClr val="FF0000"/>
                </a:solidFill>
                <a:latin typeface="Times New Roman" panose="02020603050405020304" pitchFamily="18" charset="0"/>
              </a:rPr>
              <a:t>V</a:t>
            </a:r>
            <a:r>
              <a:rPr lang="en-US" altLang="zh-CN" sz="2000" i="1" baseline="-30000" dirty="0">
                <a:solidFill>
                  <a:srgbClr val="FF0000"/>
                </a:solidFill>
                <a:latin typeface="Times New Roman" panose="02020603050405020304" pitchFamily="18" charset="0"/>
              </a:rPr>
              <a:t>G</a:t>
            </a:r>
            <a:r>
              <a:rPr lang="zh-CN" altLang="en-US" sz="2000" dirty="0">
                <a:solidFill>
                  <a:srgbClr val="FF0000"/>
                </a:solidFill>
                <a:latin typeface="Times New Roman" panose="02020603050405020304" pitchFamily="18" charset="0"/>
              </a:rPr>
              <a:t>控制</a:t>
            </a:r>
            <a:r>
              <a:rPr lang="en-US" altLang="zh-CN" sz="2000" dirty="0">
                <a:solidFill>
                  <a:srgbClr val="FF0000"/>
                </a:solidFill>
                <a:latin typeface="Times New Roman" panose="02020603050405020304" pitchFamily="18" charset="0"/>
              </a:rPr>
              <a:t>——</a:t>
            </a:r>
            <a:r>
              <a:rPr lang="zh-CN" altLang="en-US" sz="2000" dirty="0">
                <a:solidFill>
                  <a:srgbClr val="FF0000"/>
                </a:solidFill>
                <a:latin typeface="Times New Roman" panose="02020603050405020304" pitchFamily="18" charset="0"/>
              </a:rPr>
              <a:t>场效应。</a:t>
            </a:r>
          </a:p>
        </p:txBody>
      </p:sp>
      <p:pic>
        <p:nvPicPr>
          <p:cNvPr id="6" name="Picture 6" descr="图片2">
            <a:extLst>
              <a:ext uri="{FF2B5EF4-FFF2-40B4-BE49-F238E27FC236}">
                <a16:creationId xmlns:a16="http://schemas.microsoft.com/office/drawing/2014/main" id="{ECF7737F-BFA9-48BA-ACC3-02065FA2F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786" y="2237706"/>
            <a:ext cx="3167063"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9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4">
            <a:extLst>
              <a:ext uri="{FF2B5EF4-FFF2-40B4-BE49-F238E27FC236}">
                <a16:creationId xmlns:a16="http://schemas.microsoft.com/office/drawing/2014/main" id="{B808DCDB-00CC-4FD0-BB3E-AD5EF98F2BDD}"/>
              </a:ext>
            </a:extLst>
          </p:cNvPr>
          <p:cNvSpPr>
            <a:spLocks noChangeArrowheads="1"/>
          </p:cNvSpPr>
          <p:nvPr/>
        </p:nvSpPr>
        <p:spPr bwMode="auto">
          <a:xfrm>
            <a:off x="138709" y="1554904"/>
            <a:ext cx="5410200" cy="4450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FF0000"/>
                </a:solidFill>
                <a:latin typeface="Times New Roman" panose="02020603050405020304" pitchFamily="18" charset="0"/>
              </a:rPr>
              <a:t>1</a:t>
            </a:r>
            <a:r>
              <a:rPr lang="zh-CN" altLang="en-US" sz="2000" dirty="0">
                <a:solidFill>
                  <a:srgbClr val="FF0000"/>
                </a:solidFill>
                <a:latin typeface="Times New Roman" panose="02020603050405020304" pitchFamily="18" charset="0"/>
              </a:rPr>
              <a:t>）导电沟道形成</a:t>
            </a:r>
          </a:p>
          <a:p>
            <a:pPr>
              <a:lnSpc>
                <a:spcPct val="130000"/>
              </a:lnSpc>
            </a:pPr>
            <a:r>
              <a:rPr lang="zh-CN" altLang="en-US" sz="2000" dirty="0">
                <a:latin typeface="Times New Roman" panose="02020603050405020304" pitchFamily="18" charset="0"/>
              </a:rPr>
              <a:t>从源极到漏极相当于两个背靠背的</a:t>
            </a:r>
            <a:r>
              <a:rPr lang="en-US" altLang="zh-CN" sz="2000" dirty="0">
                <a:latin typeface="Times New Roman" panose="02020603050405020304" pitchFamily="18" charset="0"/>
              </a:rPr>
              <a:t>PN</a:t>
            </a:r>
            <a:r>
              <a:rPr lang="zh-CN" altLang="en-US" sz="2000" dirty="0">
                <a:latin typeface="Times New Roman" panose="02020603050405020304" pitchFamily="18" charset="0"/>
              </a:rPr>
              <a:t>结。</a:t>
            </a:r>
          </a:p>
          <a:p>
            <a:pPr>
              <a:lnSpc>
                <a:spcPct val="130000"/>
              </a:lnSpc>
            </a:pPr>
            <a:r>
              <a:rPr lang="zh-CN" altLang="en-US" sz="2000" dirty="0">
                <a:solidFill>
                  <a:srgbClr val="FF0000"/>
                </a:solidFill>
                <a:latin typeface="Times New Roman" panose="02020603050405020304" pitchFamily="18" charset="0"/>
              </a:rPr>
              <a:t>栅极电压</a:t>
            </a:r>
            <a:r>
              <a:rPr lang="en-US" altLang="zh-CN" sz="2000" dirty="0">
                <a:solidFill>
                  <a:srgbClr val="FF0000"/>
                </a:solidFill>
                <a:latin typeface="Times New Roman" panose="02020603050405020304" pitchFamily="18" charset="0"/>
              </a:rPr>
              <a:t>V</a:t>
            </a:r>
            <a:r>
              <a:rPr lang="en-US" altLang="zh-CN" sz="2000" i="1" baseline="-25000" dirty="0">
                <a:solidFill>
                  <a:srgbClr val="FF0000"/>
                </a:solidFill>
                <a:latin typeface="Times New Roman" panose="02020603050405020304" pitchFamily="18" charset="0"/>
              </a:rPr>
              <a:t>G</a:t>
            </a:r>
            <a:r>
              <a:rPr lang="zh-CN" altLang="en-US" sz="2000" dirty="0">
                <a:solidFill>
                  <a:srgbClr val="FF0000"/>
                </a:solidFill>
                <a:latin typeface="Times New Roman" panose="02020603050405020304" pitchFamily="18" charset="0"/>
              </a:rPr>
              <a:t>较小时，</a:t>
            </a:r>
            <a:r>
              <a:rPr lang="zh-CN" altLang="en-US" sz="2000" dirty="0">
                <a:latin typeface="Times New Roman" panose="02020603050405020304" pitchFamily="18" charset="0"/>
              </a:rPr>
              <a:t>即使漏极加上正电压</a:t>
            </a:r>
            <a:r>
              <a:rPr lang="en-US" altLang="zh-CN" sz="2000" dirty="0">
                <a:latin typeface="Times New Roman" panose="02020603050405020304" pitchFamily="18" charset="0"/>
              </a:rPr>
              <a:t>V</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a:t>
            </a:r>
            <a:r>
              <a:rPr lang="en-US" altLang="zh-CN" sz="2000" dirty="0">
                <a:latin typeface="Times New Roman" panose="02020603050405020304" pitchFamily="18" charset="0"/>
              </a:rPr>
              <a:t>U</a:t>
            </a:r>
            <a:r>
              <a:rPr lang="en-US" altLang="zh-CN" sz="2000" baseline="-25000" dirty="0">
                <a:latin typeface="Times New Roman" panose="02020603050405020304" pitchFamily="18" charset="0"/>
              </a:rPr>
              <a:t>DS</a:t>
            </a:r>
            <a:r>
              <a:rPr lang="zh-CN" altLang="en-US" sz="2000" dirty="0">
                <a:latin typeface="Times New Roman" panose="02020603050405020304" pitchFamily="18" charset="0"/>
              </a:rPr>
              <a:t>）从源极到漏极的电流只不过是反向漏电流。</a:t>
            </a:r>
            <a:r>
              <a:rPr lang="en-US" altLang="zh-CN" sz="2000" dirty="0">
                <a:latin typeface="Times New Roman" panose="02020603050405020304" pitchFamily="18" charset="0"/>
              </a:rPr>
              <a:t>MOSFET</a:t>
            </a:r>
            <a:r>
              <a:rPr lang="zh-CN" altLang="en-US" sz="2000" dirty="0">
                <a:latin typeface="Times New Roman" panose="02020603050405020304" pitchFamily="18" charset="0"/>
              </a:rPr>
              <a:t>工作在截止状态。</a:t>
            </a:r>
          </a:p>
          <a:p>
            <a:pPr>
              <a:lnSpc>
                <a:spcPct val="130000"/>
              </a:lnSpc>
            </a:pPr>
            <a:r>
              <a:rPr lang="zh-CN" altLang="en-US" sz="2000" dirty="0">
                <a:solidFill>
                  <a:srgbClr val="FF0000"/>
                </a:solidFill>
                <a:latin typeface="Times New Roman" panose="02020603050405020304" pitchFamily="18" charset="0"/>
              </a:rPr>
              <a:t>栅极加上足够大的正电压</a:t>
            </a:r>
            <a:r>
              <a:rPr lang="en-US" altLang="zh-CN" sz="2000" i="1" dirty="0">
                <a:solidFill>
                  <a:srgbClr val="FF0000"/>
                </a:solidFill>
                <a:latin typeface="Times New Roman" panose="02020603050405020304" pitchFamily="18" charset="0"/>
              </a:rPr>
              <a:t>V</a:t>
            </a:r>
            <a:r>
              <a:rPr lang="en-US" altLang="zh-CN" sz="2000" i="1" baseline="-25000" dirty="0">
                <a:solidFill>
                  <a:srgbClr val="FF0000"/>
                </a:solidFill>
                <a:latin typeface="Times New Roman" panose="02020603050405020304" pitchFamily="18" charset="0"/>
              </a:rPr>
              <a:t>G</a:t>
            </a:r>
            <a:r>
              <a:rPr lang="zh-CN" altLang="en-US" sz="2000" dirty="0">
                <a:latin typeface="Times New Roman" panose="02020603050405020304" pitchFamily="18" charset="0"/>
              </a:rPr>
              <a:t>，在</a:t>
            </a:r>
            <a:r>
              <a:rPr lang="en-US" altLang="zh-CN" sz="2000" dirty="0">
                <a:latin typeface="Times New Roman" panose="02020603050405020304" pitchFamily="18" charset="0"/>
              </a:rPr>
              <a:t>P</a:t>
            </a:r>
            <a:r>
              <a:rPr lang="zh-CN" altLang="en-US" sz="2000" dirty="0">
                <a:latin typeface="Times New Roman" panose="02020603050405020304" pitchFamily="18" charset="0"/>
              </a:rPr>
              <a:t>型半导体</a:t>
            </a:r>
            <a:r>
              <a:rPr lang="en-US" altLang="zh-CN" sz="2000" dirty="0">
                <a:latin typeface="Times New Roman" panose="02020603050405020304" pitchFamily="18" charset="0"/>
              </a:rPr>
              <a:t>MOS</a:t>
            </a:r>
            <a:r>
              <a:rPr lang="zh-CN" altLang="en-US" sz="2000" dirty="0">
                <a:latin typeface="Times New Roman" panose="02020603050405020304" pitchFamily="18" charset="0"/>
              </a:rPr>
              <a:t>结构形成一个表面反型层（导电沟道），连接两个</a:t>
            </a:r>
            <a:r>
              <a:rPr lang="en-US" altLang="zh-CN" sz="2000" dirty="0">
                <a:latin typeface="Times New Roman" panose="02020603050405020304" pitchFamily="18" charset="0"/>
              </a:rPr>
              <a:t>N</a:t>
            </a:r>
            <a:r>
              <a:rPr lang="en-US" altLang="zh-CN" sz="2000" baseline="30000" dirty="0">
                <a:latin typeface="Times New Roman" panose="02020603050405020304" pitchFamily="18" charset="0"/>
              </a:rPr>
              <a:t>+</a:t>
            </a:r>
            <a:r>
              <a:rPr lang="zh-CN" altLang="en-US" sz="2000" dirty="0">
                <a:latin typeface="Times New Roman" panose="02020603050405020304" pitchFamily="18" charset="0"/>
              </a:rPr>
              <a:t>区。这个沟道的电导可以用改变栅电压（或下栅）来调制（场效应）。</a:t>
            </a:r>
          </a:p>
          <a:p>
            <a:pPr>
              <a:lnSpc>
                <a:spcPct val="130000"/>
              </a:lnSpc>
            </a:pPr>
            <a:r>
              <a:rPr lang="zh-CN" altLang="en-US" sz="2000" dirty="0">
                <a:latin typeface="Times New Roman" panose="02020603050405020304" pitchFamily="18" charset="0"/>
              </a:rPr>
              <a:t>当施加漏极电压</a:t>
            </a:r>
            <a:r>
              <a:rPr lang="en-US" altLang="zh-CN" sz="2000" i="1" dirty="0">
                <a:latin typeface="Times New Roman" panose="02020603050405020304" pitchFamily="18" charset="0"/>
              </a:rPr>
              <a:t>V</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，电子通过沟道从源极流到漏极，形成相应的漏电流。</a:t>
            </a:r>
          </a:p>
        </p:txBody>
      </p:sp>
      <p:sp>
        <p:nvSpPr>
          <p:cNvPr id="190469" name="Rectangle 5">
            <a:extLst>
              <a:ext uri="{FF2B5EF4-FFF2-40B4-BE49-F238E27FC236}">
                <a16:creationId xmlns:a16="http://schemas.microsoft.com/office/drawing/2014/main" id="{D238EFBE-A009-41E1-B9B1-79F5C3663CAE}"/>
              </a:ext>
            </a:extLst>
          </p:cNvPr>
          <p:cNvSpPr>
            <a:spLocks noChangeArrowheads="1"/>
          </p:cNvSpPr>
          <p:nvPr/>
        </p:nvSpPr>
        <p:spPr bwMode="auto">
          <a:xfrm>
            <a:off x="304800" y="304800"/>
            <a:ext cx="82296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6700" indent="-266700">
              <a:defRPr>
                <a:solidFill>
                  <a:schemeClr val="tx1"/>
                </a:solidFill>
                <a:latin typeface="Arial" panose="020B0604020202020204" pitchFamily="34" charset="0"/>
                <a:ea typeface="宋体" panose="02010600030101010101" pitchFamily="2" charset="-122"/>
              </a:defRPr>
            </a:lvl1pPr>
            <a:lvl2pPr marL="627063">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b="1" dirty="0">
                <a:latin typeface="Times New Roman" panose="02020603050405020304" pitchFamily="18" charset="0"/>
              </a:rPr>
              <a:t>2. MOSFET</a:t>
            </a:r>
            <a:r>
              <a:rPr lang="zh-CN" altLang="en-US" sz="2000" b="1" dirty="0">
                <a:latin typeface="Times New Roman" panose="02020603050405020304" pitchFamily="18" charset="0"/>
              </a:rPr>
              <a:t>工作原理</a:t>
            </a:r>
          </a:p>
          <a:p>
            <a:pPr>
              <a:lnSpc>
                <a:spcPct val="130000"/>
              </a:lnSpc>
            </a:pPr>
            <a:r>
              <a:rPr lang="zh-CN" altLang="en-US" sz="2000" dirty="0">
                <a:solidFill>
                  <a:srgbClr val="FF0000"/>
                </a:solidFill>
                <a:latin typeface="Times New Roman" panose="02020603050405020304" pitchFamily="18" charset="0"/>
              </a:rPr>
              <a:t>      </a:t>
            </a:r>
            <a:r>
              <a:rPr lang="en-US" altLang="zh-CN" sz="2000" dirty="0">
                <a:solidFill>
                  <a:srgbClr val="FF0000"/>
                </a:solidFill>
                <a:latin typeface="Times New Roman" panose="02020603050405020304" pitchFamily="18" charset="0"/>
              </a:rPr>
              <a:t>MOSFET</a:t>
            </a:r>
            <a:r>
              <a:rPr lang="zh-CN" altLang="en-US" sz="2000" dirty="0">
                <a:solidFill>
                  <a:srgbClr val="FF0000"/>
                </a:solidFill>
                <a:latin typeface="Times New Roman" panose="02020603050405020304" pitchFamily="18" charset="0"/>
              </a:rPr>
              <a:t>是通过栅电压</a:t>
            </a:r>
            <a:r>
              <a:rPr lang="en-US" altLang="zh-CN" sz="2000" i="1" dirty="0">
                <a:solidFill>
                  <a:srgbClr val="FF0000"/>
                </a:solidFill>
                <a:latin typeface="Times New Roman" panose="02020603050405020304" pitchFamily="18" charset="0"/>
              </a:rPr>
              <a:t>V</a:t>
            </a:r>
            <a:r>
              <a:rPr lang="en-US" altLang="zh-CN" sz="2000" dirty="0">
                <a:solidFill>
                  <a:srgbClr val="FF0000"/>
                </a:solidFill>
                <a:latin typeface="Times New Roman" panose="02020603050405020304" pitchFamily="18" charset="0"/>
              </a:rPr>
              <a:t>G</a:t>
            </a:r>
            <a:r>
              <a:rPr lang="zh-CN" altLang="en-US" sz="2000" dirty="0">
                <a:solidFill>
                  <a:srgbClr val="FF0000"/>
                </a:solidFill>
                <a:latin typeface="Times New Roman" panose="02020603050405020304" pitchFamily="18" charset="0"/>
              </a:rPr>
              <a:t>控制由源极到漏极导电沟道电导的器件。</a:t>
            </a:r>
          </a:p>
          <a:p>
            <a:pPr>
              <a:lnSpc>
                <a:spcPct val="130000"/>
              </a:lnSpc>
            </a:pPr>
            <a:r>
              <a:rPr lang="zh-CN" altLang="en-US" sz="2000" dirty="0">
                <a:latin typeface="Times New Roman" panose="02020603050405020304" pitchFamily="18" charset="0"/>
              </a:rPr>
              <a:t>      以</a:t>
            </a:r>
            <a:r>
              <a:rPr lang="en-US" altLang="zh-CN" sz="2000" dirty="0">
                <a:latin typeface="Times New Roman" panose="02020603050405020304" pitchFamily="18" charset="0"/>
              </a:rPr>
              <a:t>N</a:t>
            </a:r>
            <a:r>
              <a:rPr lang="zh-CN" altLang="en-US" sz="2000" dirty="0">
                <a:latin typeface="Times New Roman" panose="02020603050405020304" pitchFamily="18" charset="0"/>
              </a:rPr>
              <a:t>沟道增强型</a:t>
            </a:r>
            <a:r>
              <a:rPr lang="en-US" altLang="zh-CN" sz="2000" dirty="0">
                <a:latin typeface="Times New Roman" panose="02020603050405020304" pitchFamily="18" charset="0"/>
              </a:rPr>
              <a:t>MOSFET</a:t>
            </a:r>
            <a:r>
              <a:rPr lang="zh-CN" altLang="en-US" sz="2000" dirty="0">
                <a:latin typeface="Times New Roman" panose="02020603050405020304" pitchFamily="18" charset="0"/>
              </a:rPr>
              <a:t>为例，以源极作为电位的参考点（接地）。</a:t>
            </a:r>
          </a:p>
        </p:txBody>
      </p:sp>
      <p:pic>
        <p:nvPicPr>
          <p:cNvPr id="190472" name="Picture 8" descr="图片1">
            <a:extLst>
              <a:ext uri="{FF2B5EF4-FFF2-40B4-BE49-F238E27FC236}">
                <a16:creationId xmlns:a16="http://schemas.microsoft.com/office/drawing/2014/main" id="{EAE26D35-73A7-4C96-A8F7-0994A6435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923"/>
          <a:stretch>
            <a:fillRect/>
          </a:stretch>
        </p:blipFill>
        <p:spPr bwMode="auto">
          <a:xfrm>
            <a:off x="5791200" y="2895600"/>
            <a:ext cx="33528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09CD050-0974-4EBC-B254-F6C39BD61065}"/>
              </a:ext>
            </a:extLst>
          </p:cNvPr>
          <p:cNvSpPr/>
          <p:nvPr/>
        </p:nvSpPr>
        <p:spPr>
          <a:xfrm>
            <a:off x="6300192" y="5013176"/>
            <a:ext cx="2085827"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栅极电压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G</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5779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a:extLst>
              <a:ext uri="{FF2B5EF4-FFF2-40B4-BE49-F238E27FC236}">
                <a16:creationId xmlns:a16="http://schemas.microsoft.com/office/drawing/2014/main" id="{3ADC1EBA-AC34-4CB9-A52F-AD52CD02B78B}"/>
              </a:ext>
            </a:extLst>
          </p:cNvPr>
          <p:cNvSpPr>
            <a:spLocks noChangeArrowheads="1"/>
          </p:cNvSpPr>
          <p:nvPr/>
        </p:nvSpPr>
        <p:spPr bwMode="auto">
          <a:xfrm>
            <a:off x="539552" y="611766"/>
            <a:ext cx="4953000" cy="478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sz="2000" dirty="0">
                <a:solidFill>
                  <a:srgbClr val="FF0000"/>
                </a:solidFill>
                <a:latin typeface="Times New Roman" panose="02020603050405020304" pitchFamily="18" charset="0"/>
              </a:rPr>
              <a:t>2</a:t>
            </a:r>
            <a:r>
              <a:rPr lang="zh-CN" altLang="en-US" sz="2000" dirty="0">
                <a:solidFill>
                  <a:srgbClr val="FF0000"/>
                </a:solidFill>
                <a:latin typeface="Times New Roman" panose="02020603050405020304" pitchFamily="18" charset="0"/>
              </a:rPr>
              <a:t>）导电沟道的电压降</a:t>
            </a:r>
          </a:p>
          <a:p>
            <a:pPr>
              <a:lnSpc>
                <a:spcPct val="140000"/>
              </a:lnSpc>
            </a:pPr>
            <a:r>
              <a:rPr lang="zh-CN" altLang="en-US" sz="2000" dirty="0">
                <a:latin typeface="Times New Roman" panose="02020603050405020304" pitchFamily="18" charset="0"/>
              </a:rPr>
              <a:t>     漏极电流在导电沟道上产生</a:t>
            </a:r>
            <a:r>
              <a:rPr lang="zh-CN" altLang="en-US" sz="2000" dirty="0">
                <a:solidFill>
                  <a:srgbClr val="FF0000"/>
                </a:solidFill>
                <a:latin typeface="Times New Roman" panose="02020603050405020304" pitchFamily="18" charset="0"/>
              </a:rPr>
              <a:t>电压降</a:t>
            </a:r>
            <a:r>
              <a:rPr lang="zh-CN" altLang="en-US" sz="2000" dirty="0">
                <a:latin typeface="Times New Roman" panose="02020603050405020304" pitchFamily="18" charset="0"/>
              </a:rPr>
              <a:t>，从漏极端的</a:t>
            </a:r>
            <a:r>
              <a:rPr lang="en-US" altLang="zh-CN" sz="2000" i="1" dirty="0">
                <a:latin typeface="Times New Roman" panose="02020603050405020304" pitchFamily="18" charset="0"/>
              </a:rPr>
              <a:t>V</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下降到源极端的零电位。</a:t>
            </a:r>
          </a:p>
          <a:p>
            <a:pPr>
              <a:lnSpc>
                <a:spcPct val="140000"/>
              </a:lnSpc>
            </a:pPr>
            <a:r>
              <a:rPr lang="zh-CN" altLang="en-US" sz="2000" dirty="0">
                <a:latin typeface="Times New Roman" panose="02020603050405020304" pitchFamily="18" charset="0"/>
              </a:rPr>
              <a:t>    此沟道电压降实际上减小了有效的栅极偏压，并且</a:t>
            </a:r>
            <a:r>
              <a:rPr lang="zh-CN" altLang="en-US" sz="2000" dirty="0">
                <a:solidFill>
                  <a:srgbClr val="FF0000"/>
                </a:solidFill>
                <a:latin typeface="Times New Roman" panose="02020603050405020304" pitchFamily="18" charset="0"/>
              </a:rPr>
              <a:t>有效的栅极偏压沿沟道方向不均匀，反型层厚度、沟道电子浓度不相等</a:t>
            </a:r>
          </a:p>
          <a:p>
            <a:pPr>
              <a:lnSpc>
                <a:spcPct val="140000"/>
              </a:lnSpc>
            </a:pPr>
            <a:r>
              <a:rPr lang="zh-CN" altLang="en-US" sz="2000" dirty="0">
                <a:latin typeface="Times New Roman" panose="02020603050405020304" pitchFamily="18" charset="0"/>
              </a:rPr>
              <a:t>    </a:t>
            </a:r>
            <a:r>
              <a:rPr lang="zh-CN" altLang="en-US" sz="2000" dirty="0">
                <a:solidFill>
                  <a:srgbClr val="FF0000"/>
                </a:solidFill>
                <a:latin typeface="Times New Roman" panose="02020603050405020304" pitchFamily="18" charset="0"/>
              </a:rPr>
              <a:t>有效栅极偏压源极附近大，漏极附近小</a:t>
            </a:r>
          </a:p>
          <a:p>
            <a:pPr>
              <a:lnSpc>
                <a:spcPct val="140000"/>
              </a:lnSpc>
            </a:pPr>
            <a:r>
              <a:rPr lang="zh-CN" altLang="en-US" sz="2000" dirty="0">
                <a:latin typeface="Times New Roman" panose="02020603050405020304" pitchFamily="18" charset="0"/>
              </a:rPr>
              <a:t>    这就使导电沟道从源极到漏极（</a:t>
            </a:r>
            <a:r>
              <a:rPr lang="en-US" altLang="zh-CN" sz="2000" i="1" dirty="0">
                <a:latin typeface="Times New Roman" panose="02020603050405020304" pitchFamily="18" charset="0"/>
              </a:rPr>
              <a:t>y=</a:t>
            </a:r>
            <a:r>
              <a:rPr lang="en-US" altLang="zh-CN" sz="2000" dirty="0">
                <a:latin typeface="Times New Roman" panose="02020603050405020304" pitchFamily="18" charset="0"/>
              </a:rPr>
              <a:t>0</a:t>
            </a:r>
            <a:r>
              <a:rPr lang="en-US" altLang="zh-CN" sz="2000" i="1" dirty="0">
                <a:latin typeface="Times New Roman" panose="02020603050405020304" pitchFamily="18" charset="0"/>
              </a:rPr>
              <a:t>~L</a:t>
            </a:r>
            <a:r>
              <a:rPr lang="zh-CN" altLang="en-US" sz="2000" dirty="0">
                <a:latin typeface="Times New Roman" panose="02020603050405020304" pitchFamily="18" charset="0"/>
              </a:rPr>
              <a:t>）逐渐变窄，沟道电导逐渐变小。</a:t>
            </a:r>
          </a:p>
        </p:txBody>
      </p:sp>
      <p:pic>
        <p:nvPicPr>
          <p:cNvPr id="191493" name="Picture 5" descr="图片1">
            <a:extLst>
              <a:ext uri="{FF2B5EF4-FFF2-40B4-BE49-F238E27FC236}">
                <a16:creationId xmlns:a16="http://schemas.microsoft.com/office/drawing/2014/main" id="{E7913422-72DF-419A-BDB2-5BE5685DE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923"/>
          <a:stretch>
            <a:fillRect/>
          </a:stretch>
        </p:blipFill>
        <p:spPr bwMode="auto">
          <a:xfrm>
            <a:off x="5638800" y="1436688"/>
            <a:ext cx="32766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9" name="Picture 11" descr="未标题-1">
            <a:extLst>
              <a:ext uri="{FF2B5EF4-FFF2-40B4-BE49-F238E27FC236}">
                <a16:creationId xmlns:a16="http://schemas.microsoft.com/office/drawing/2014/main" id="{6DD63AA6-5432-4D5F-8EC3-348153528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10000"/>
            <a:ext cx="3149600" cy="1550988"/>
          </a:xfrm>
          <a:prstGeom prst="rect">
            <a:avLst/>
          </a:prstGeom>
          <a:noFill/>
          <a:extLst>
            <a:ext uri="{909E8E84-426E-40DD-AFC4-6F175D3DCCD1}">
              <a14:hiddenFill xmlns:a14="http://schemas.microsoft.com/office/drawing/2010/main">
                <a:solidFill>
                  <a:srgbClr val="FFFFFF"/>
                </a:solidFill>
              </a14:hiddenFill>
            </a:ext>
          </a:extLst>
        </p:spPr>
      </p:pic>
      <p:sp>
        <p:nvSpPr>
          <p:cNvPr id="191500" name="Rectangle 12">
            <a:extLst>
              <a:ext uri="{FF2B5EF4-FFF2-40B4-BE49-F238E27FC236}">
                <a16:creationId xmlns:a16="http://schemas.microsoft.com/office/drawing/2014/main" id="{B6D14AC1-3AC7-491B-8DC8-C3D9E2DC20D1}"/>
              </a:ext>
            </a:extLst>
          </p:cNvPr>
          <p:cNvSpPr>
            <a:spLocks noChangeArrowheads="1"/>
          </p:cNvSpPr>
          <p:nvPr/>
        </p:nvSpPr>
        <p:spPr bwMode="auto">
          <a:xfrm>
            <a:off x="5791200" y="5562600"/>
            <a:ext cx="3775393" cy="400110"/>
          </a:xfrm>
          <a:prstGeom prst="rect">
            <a:avLst/>
          </a:prstGeom>
          <a:noFill/>
          <a:ln w="190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latin typeface="Times New Roman" panose="02020603050405020304" pitchFamily="18" charset="0"/>
                <a:ea typeface="宋体" panose="02010600030101010101" pitchFamily="2" charset="-122"/>
              </a:rPr>
              <a:t>导电沟道从源极到漏极逐渐变窄</a:t>
            </a:r>
          </a:p>
        </p:txBody>
      </p:sp>
      <p:sp>
        <p:nvSpPr>
          <p:cNvPr id="191501" name="Line 13">
            <a:extLst>
              <a:ext uri="{FF2B5EF4-FFF2-40B4-BE49-F238E27FC236}">
                <a16:creationId xmlns:a16="http://schemas.microsoft.com/office/drawing/2014/main" id="{173B2FF1-668D-44AB-AF50-FB1A483D1749}"/>
              </a:ext>
            </a:extLst>
          </p:cNvPr>
          <p:cNvSpPr>
            <a:spLocks noChangeShapeType="1"/>
          </p:cNvSpPr>
          <p:nvPr/>
        </p:nvSpPr>
        <p:spPr bwMode="auto">
          <a:xfrm flipH="1" flipV="1">
            <a:off x="7162800" y="5181600"/>
            <a:ext cx="76200" cy="304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469623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4">
            <a:extLst>
              <a:ext uri="{FF2B5EF4-FFF2-40B4-BE49-F238E27FC236}">
                <a16:creationId xmlns:a16="http://schemas.microsoft.com/office/drawing/2014/main" id="{02450FF2-A6D1-4B74-8024-98076D131B5F}"/>
              </a:ext>
            </a:extLst>
          </p:cNvPr>
          <p:cNvSpPr>
            <a:spLocks noChangeArrowheads="1"/>
          </p:cNvSpPr>
          <p:nvPr/>
        </p:nvSpPr>
        <p:spPr bwMode="auto">
          <a:xfrm>
            <a:off x="457200" y="467263"/>
            <a:ext cx="3886200" cy="285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FF0000"/>
                </a:solidFill>
                <a:latin typeface="Times New Roman" panose="02020603050405020304" pitchFamily="18" charset="0"/>
              </a:rPr>
              <a:t>3</a:t>
            </a:r>
            <a:r>
              <a:rPr lang="zh-CN" altLang="en-US" sz="2000" dirty="0">
                <a:solidFill>
                  <a:srgbClr val="FF0000"/>
                </a:solidFill>
                <a:latin typeface="Times New Roman" panose="02020603050405020304" pitchFamily="18" charset="0"/>
              </a:rPr>
              <a:t>）漏电流与漏极电压的关系</a:t>
            </a:r>
          </a:p>
          <a:p>
            <a:pPr>
              <a:lnSpc>
                <a:spcPct val="130000"/>
              </a:lnSpc>
            </a:pPr>
            <a:r>
              <a:rPr lang="zh-CN" altLang="en-US" sz="2000" dirty="0">
                <a:solidFill>
                  <a:schemeClr val="accent2"/>
                </a:solidFill>
                <a:latin typeface="Times New Roman" panose="02020603050405020304" pitchFamily="18" charset="0"/>
              </a:rPr>
              <a:t>     </a:t>
            </a:r>
          </a:p>
          <a:p>
            <a:pPr>
              <a:lnSpc>
                <a:spcPct val="130000"/>
              </a:lnSpc>
            </a:pPr>
            <a:r>
              <a:rPr lang="zh-CN" altLang="en-US" sz="2000" dirty="0">
                <a:solidFill>
                  <a:srgbClr val="FF0000"/>
                </a:solidFill>
                <a:latin typeface="Times New Roman" panose="02020603050405020304" pitchFamily="18" charset="0"/>
              </a:rPr>
              <a:t>线性区：</a:t>
            </a:r>
            <a:r>
              <a:rPr lang="zh-CN" altLang="en-US" sz="2000" dirty="0">
                <a:latin typeface="Times New Roman" panose="02020603050405020304" pitchFamily="18" charset="0"/>
              </a:rPr>
              <a:t>在</a:t>
            </a:r>
            <a:r>
              <a:rPr lang="en-US" altLang="zh-CN" sz="2000" i="1" dirty="0">
                <a:latin typeface="Times New Roman" panose="02020603050405020304" pitchFamily="18" charset="0"/>
              </a:rPr>
              <a:t>V</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a:t>
            </a:r>
            <a:r>
              <a:rPr lang="en-US" altLang="zh-CN" sz="2000" dirty="0">
                <a:latin typeface="Times New Roman" panose="02020603050405020304" pitchFamily="18" charset="0"/>
              </a:rPr>
              <a:t>U</a:t>
            </a:r>
            <a:r>
              <a:rPr lang="en-US" altLang="zh-CN" sz="2000" baseline="-25000" dirty="0">
                <a:latin typeface="Times New Roman" panose="02020603050405020304" pitchFamily="18" charset="0"/>
              </a:rPr>
              <a:t>DS</a:t>
            </a:r>
            <a:r>
              <a:rPr lang="zh-CN" altLang="en-US" sz="2000" dirty="0">
                <a:latin typeface="Times New Roman" panose="02020603050405020304" pitchFamily="18" charset="0"/>
              </a:rPr>
              <a:t>）较小的电压范围内，有效栅压</a:t>
            </a:r>
            <a:r>
              <a:rPr lang="en-US" altLang="zh-CN" sz="2000" i="1" dirty="0">
                <a:latin typeface="Times New Roman" panose="02020603050405020304" pitchFamily="18" charset="0"/>
              </a:rPr>
              <a:t>V</a:t>
            </a:r>
            <a:r>
              <a:rPr lang="en-US" altLang="zh-CN" sz="2000" i="1" baseline="-25000" dirty="0">
                <a:latin typeface="Times New Roman" panose="02020603050405020304" pitchFamily="18" charset="0"/>
              </a:rPr>
              <a:t>G</a:t>
            </a:r>
            <a:r>
              <a:rPr lang="en-US" altLang="zh-CN" sz="2000" i="1" dirty="0">
                <a:latin typeface="Times New Roman" panose="02020603050405020304" pitchFamily="18" charset="0"/>
              </a:rPr>
              <a:t> -V</a:t>
            </a:r>
            <a:r>
              <a:rPr lang="en-US" altLang="zh-CN" sz="2000" i="1" baseline="-25000" dirty="0">
                <a:latin typeface="Times New Roman" panose="02020603050405020304" pitchFamily="18" charset="0"/>
              </a:rPr>
              <a:t>D</a:t>
            </a:r>
            <a:r>
              <a:rPr lang="en-US" altLang="zh-CN" sz="2000" i="1" dirty="0">
                <a:latin typeface="Times New Roman" panose="02020603050405020304" pitchFamily="18" charset="0"/>
              </a:rPr>
              <a:t>&gt;&gt;V</a:t>
            </a:r>
            <a:r>
              <a:rPr lang="en-US" altLang="zh-CN" sz="2000" i="1" baseline="-25000" dirty="0">
                <a:latin typeface="Times New Roman" panose="02020603050405020304" pitchFamily="18" charset="0"/>
              </a:rPr>
              <a:t>TH</a:t>
            </a:r>
            <a:r>
              <a:rPr lang="zh-CN" altLang="en-US" sz="2000" dirty="0">
                <a:latin typeface="Times New Roman" panose="02020603050405020304" pitchFamily="18" charset="0"/>
              </a:rPr>
              <a:t>沟道变窄不明显，沟道的作用相当于一个电阻，漏极电流</a:t>
            </a:r>
            <a:r>
              <a:rPr lang="en-US" altLang="zh-CN" sz="2000" i="1" dirty="0">
                <a:latin typeface="Times New Roman" panose="02020603050405020304" pitchFamily="18" charset="0"/>
              </a:rPr>
              <a:t>I</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和漏极电压</a:t>
            </a:r>
            <a:r>
              <a:rPr lang="en-US" altLang="zh-CN" sz="2000" i="1" dirty="0">
                <a:latin typeface="Times New Roman" panose="02020603050405020304" pitchFamily="18" charset="0"/>
              </a:rPr>
              <a:t>V</a:t>
            </a:r>
            <a:r>
              <a:rPr lang="en-US" altLang="zh-CN" sz="2000" i="1" baseline="-25000" dirty="0">
                <a:latin typeface="Times New Roman" panose="02020603050405020304" pitchFamily="18" charset="0"/>
              </a:rPr>
              <a:t>D</a:t>
            </a:r>
            <a:r>
              <a:rPr lang="zh-CN" altLang="en-US" sz="2000" dirty="0">
                <a:latin typeface="Times New Roman" panose="02020603050405020304" pitchFamily="18" charset="0"/>
              </a:rPr>
              <a:t>线性变化。</a:t>
            </a:r>
          </a:p>
        </p:txBody>
      </p:sp>
      <p:sp>
        <p:nvSpPr>
          <p:cNvPr id="192518" name="Rectangle 6">
            <a:extLst>
              <a:ext uri="{FF2B5EF4-FFF2-40B4-BE49-F238E27FC236}">
                <a16:creationId xmlns:a16="http://schemas.microsoft.com/office/drawing/2014/main" id="{A17499BD-ABF6-4105-95B0-53F3F375606C}"/>
              </a:ext>
            </a:extLst>
          </p:cNvPr>
          <p:cNvSpPr>
            <a:spLocks noChangeArrowheads="1"/>
          </p:cNvSpPr>
          <p:nvPr/>
        </p:nvSpPr>
        <p:spPr bwMode="auto">
          <a:xfrm>
            <a:off x="533400" y="3501008"/>
            <a:ext cx="3810000" cy="20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趋近饱和：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当漏极电压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较大时，漏极电压增加导致的沟道电压降变得明显，沟道变窄，电阻显著增加，导从而使漏极电流</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的增加变得缓慢。</a:t>
            </a:r>
          </a:p>
        </p:txBody>
      </p:sp>
      <p:pic>
        <p:nvPicPr>
          <p:cNvPr id="192520" name="Picture 8">
            <a:extLst>
              <a:ext uri="{FF2B5EF4-FFF2-40B4-BE49-F238E27FC236}">
                <a16:creationId xmlns:a16="http://schemas.microsoft.com/office/drawing/2014/main" id="{D64B7748-0762-4481-BE29-68116195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847" b="75281"/>
          <a:stretch>
            <a:fillRect/>
          </a:stretch>
        </p:blipFill>
        <p:spPr bwMode="auto">
          <a:xfrm>
            <a:off x="4648200" y="2286000"/>
            <a:ext cx="30480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1" name="Picture 9">
            <a:extLst>
              <a:ext uri="{FF2B5EF4-FFF2-40B4-BE49-F238E27FC236}">
                <a16:creationId xmlns:a16="http://schemas.microsoft.com/office/drawing/2014/main" id="{A174EAEA-2037-48DE-BF9C-BCCE2A5E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385" t="35104" b="38904"/>
          <a:stretch>
            <a:fillRect/>
          </a:stretch>
        </p:blipFill>
        <p:spPr bwMode="auto">
          <a:xfrm>
            <a:off x="4876800" y="4495800"/>
            <a:ext cx="31242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2" name="Picture 10" descr="未标题-1">
            <a:extLst>
              <a:ext uri="{FF2B5EF4-FFF2-40B4-BE49-F238E27FC236}">
                <a16:creationId xmlns:a16="http://schemas.microsoft.com/office/drawing/2014/main" id="{90E461A9-F242-4EF0-8D67-F35D31631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533400"/>
            <a:ext cx="3149600" cy="155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09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2" name="Rectangle 6">
            <a:extLst>
              <a:ext uri="{FF2B5EF4-FFF2-40B4-BE49-F238E27FC236}">
                <a16:creationId xmlns:a16="http://schemas.microsoft.com/office/drawing/2014/main" id="{4396F477-A77A-4D5F-856B-210D29884137}"/>
              </a:ext>
            </a:extLst>
          </p:cNvPr>
          <p:cNvSpPr>
            <a:spLocks noChangeArrowheads="1"/>
          </p:cNvSpPr>
          <p:nvPr/>
        </p:nvSpPr>
        <p:spPr bwMode="auto">
          <a:xfrm>
            <a:off x="609600" y="394681"/>
            <a:ext cx="8229600" cy="262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饱和（夹断）：</a:t>
            </a:r>
          </a:p>
          <a:p>
            <a:pPr>
              <a:lnSpc>
                <a:spcPct val="14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随着</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的进一步增加</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，当达到</a:t>
            </a:r>
            <a:r>
              <a:rPr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 </a:t>
            </a:r>
            <a:r>
              <a:rPr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DS</a:t>
            </a:r>
            <a:r>
              <a:rPr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时（饱和条件），漏极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区边界反型层宽度减小到零，首先发生出现沟道夹断</a:t>
            </a:r>
          </a:p>
          <a:p>
            <a:pPr>
              <a:lnSpc>
                <a:spcPct val="14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夹断点：</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y=L</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4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夹断电压：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G </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ct val="14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漏极电压</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后，进入饱和状态。</a:t>
            </a:r>
          </a:p>
        </p:txBody>
      </p:sp>
      <p:pic>
        <p:nvPicPr>
          <p:cNvPr id="193545" name="Picture 9">
            <a:extLst>
              <a:ext uri="{FF2B5EF4-FFF2-40B4-BE49-F238E27FC236}">
                <a16:creationId xmlns:a16="http://schemas.microsoft.com/office/drawing/2014/main" id="{DC514DA1-188A-4355-B8C1-85E2F79C6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1714" r="49231" b="38013"/>
          <a:stretch>
            <a:fillRect/>
          </a:stretch>
        </p:blipFill>
        <p:spPr bwMode="auto">
          <a:xfrm>
            <a:off x="1143000" y="3810000"/>
            <a:ext cx="29718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551" name="Group 15">
            <a:extLst>
              <a:ext uri="{FF2B5EF4-FFF2-40B4-BE49-F238E27FC236}">
                <a16:creationId xmlns:a16="http://schemas.microsoft.com/office/drawing/2014/main" id="{E16BEE0C-B135-44A4-85D7-A33A68B9C235}"/>
              </a:ext>
            </a:extLst>
          </p:cNvPr>
          <p:cNvGrpSpPr>
            <a:grpSpLocks/>
          </p:cNvGrpSpPr>
          <p:nvPr/>
        </p:nvGrpSpPr>
        <p:grpSpPr bwMode="auto">
          <a:xfrm>
            <a:off x="4648200" y="3733800"/>
            <a:ext cx="3276600" cy="2112963"/>
            <a:chOff x="2976" y="2112"/>
            <a:chExt cx="2064" cy="1331"/>
          </a:xfrm>
        </p:grpSpPr>
        <p:pic>
          <p:nvPicPr>
            <p:cNvPr id="193546" name="Picture 10">
              <a:extLst>
                <a:ext uri="{FF2B5EF4-FFF2-40B4-BE49-F238E27FC236}">
                  <a16:creationId xmlns:a16="http://schemas.microsoft.com/office/drawing/2014/main" id="{B6182740-CBB7-43A7-A3EC-7E0173088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385" t="35104" b="38904"/>
            <a:stretch>
              <a:fillRect/>
            </a:stretch>
          </p:blipFill>
          <p:spPr bwMode="auto">
            <a:xfrm>
              <a:off x="2976" y="2160"/>
              <a:ext cx="2064"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7" name="Rectangle 11">
              <a:extLst>
                <a:ext uri="{FF2B5EF4-FFF2-40B4-BE49-F238E27FC236}">
                  <a16:creationId xmlns:a16="http://schemas.microsoft.com/office/drawing/2014/main" id="{F5AC63E6-9BAF-4040-8E1C-AF83FAD2F884}"/>
                </a:ext>
              </a:extLst>
            </p:cNvPr>
            <p:cNvSpPr>
              <a:spLocks noChangeArrowheads="1"/>
            </p:cNvSpPr>
            <p:nvPr/>
          </p:nvSpPr>
          <p:spPr bwMode="auto">
            <a:xfrm>
              <a:off x="3264" y="2112"/>
              <a:ext cx="7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00FF"/>
                  </a:solidFill>
                  <a:latin typeface="Times New Roman" panose="02020603050405020304" pitchFamily="18" charset="0"/>
                  <a:ea typeface="宋体" panose="02010600030101010101" pitchFamily="2" charset="-122"/>
                </a:rPr>
                <a:t>夹断电压</a:t>
              </a:r>
            </a:p>
          </p:txBody>
        </p:sp>
        <p:sp>
          <p:nvSpPr>
            <p:cNvPr id="193548" name="Line 12">
              <a:extLst>
                <a:ext uri="{FF2B5EF4-FFF2-40B4-BE49-F238E27FC236}">
                  <a16:creationId xmlns:a16="http://schemas.microsoft.com/office/drawing/2014/main" id="{F78E38E5-41D7-4346-81F3-9AB02711877E}"/>
                </a:ext>
              </a:extLst>
            </p:cNvPr>
            <p:cNvSpPr>
              <a:spLocks noChangeShapeType="1"/>
            </p:cNvSpPr>
            <p:nvPr/>
          </p:nvSpPr>
          <p:spPr bwMode="auto">
            <a:xfrm flipH="1">
              <a:off x="3552" y="2304"/>
              <a:ext cx="96"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3549" name="Line 13">
              <a:extLst>
                <a:ext uri="{FF2B5EF4-FFF2-40B4-BE49-F238E27FC236}">
                  <a16:creationId xmlns:a16="http://schemas.microsoft.com/office/drawing/2014/main" id="{086C0B5C-1FCA-4B19-911C-3F82B865568A}"/>
                </a:ext>
              </a:extLst>
            </p:cNvPr>
            <p:cNvSpPr>
              <a:spLocks noChangeShapeType="1"/>
            </p:cNvSpPr>
            <p:nvPr/>
          </p:nvSpPr>
          <p:spPr bwMode="auto">
            <a:xfrm>
              <a:off x="3600" y="2592"/>
              <a:ext cx="576"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3550" name="Rectangle 14">
              <a:extLst>
                <a:ext uri="{FF2B5EF4-FFF2-40B4-BE49-F238E27FC236}">
                  <a16:creationId xmlns:a16="http://schemas.microsoft.com/office/drawing/2014/main" id="{24CB4500-21E4-4C24-BF10-CE26EB4B1877}"/>
                </a:ext>
              </a:extLst>
            </p:cNvPr>
            <p:cNvSpPr>
              <a:spLocks noChangeArrowheads="1"/>
            </p:cNvSpPr>
            <p:nvPr/>
          </p:nvSpPr>
          <p:spPr bwMode="auto">
            <a:xfrm>
              <a:off x="4224" y="2496"/>
              <a:ext cx="7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00FF"/>
                  </a:solidFill>
                  <a:latin typeface="Times New Roman" panose="02020603050405020304" pitchFamily="18" charset="0"/>
                  <a:ea typeface="宋体" panose="02010600030101010101" pitchFamily="2" charset="-122"/>
                </a:rPr>
                <a:t>进入饱和</a:t>
              </a:r>
            </a:p>
          </p:txBody>
        </p:sp>
      </p:grpSp>
    </p:spTree>
    <p:extLst>
      <p:ext uri="{BB962C8B-B14F-4D97-AF65-F5344CB8AC3E}">
        <p14:creationId xmlns:p14="http://schemas.microsoft.com/office/powerpoint/2010/main" val="271574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5" name="Rectangle 5">
            <a:extLst>
              <a:ext uri="{FF2B5EF4-FFF2-40B4-BE49-F238E27FC236}">
                <a16:creationId xmlns:a16="http://schemas.microsoft.com/office/drawing/2014/main" id="{4EBF2DDA-B447-4F64-9209-5BADF612D8F3}"/>
              </a:ext>
            </a:extLst>
          </p:cNvPr>
          <p:cNvSpPr>
            <a:spLocks noChangeArrowheads="1"/>
          </p:cNvSpPr>
          <p:nvPr/>
        </p:nvSpPr>
        <p:spPr bwMode="auto">
          <a:xfrm>
            <a:off x="533400" y="314863"/>
            <a:ext cx="7767638" cy="285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000" dirty="0">
                <a:latin typeface="Times New Roman" panose="02020603050405020304" pitchFamily="18" charset="0"/>
              </a:rPr>
              <a:t>随</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D</a:t>
            </a:r>
            <a:r>
              <a:rPr lang="zh-CN" altLang="en-US" sz="2000" dirty="0">
                <a:latin typeface="Times New Roman" panose="02020603050405020304" pitchFamily="18" charset="0"/>
              </a:rPr>
              <a:t>增加，夹断点逐渐向源极方向移动，但</a:t>
            </a:r>
            <a:r>
              <a:rPr lang="zh-CN" altLang="en-US" sz="2000" dirty="0">
                <a:solidFill>
                  <a:srgbClr val="FF0000"/>
                </a:solidFill>
                <a:latin typeface="Times New Roman" panose="02020603050405020304" pitchFamily="18" charset="0"/>
              </a:rPr>
              <a:t>沟道夹断点的电压始终不再发生变化</a:t>
            </a:r>
            <a:r>
              <a:rPr lang="zh-CN" altLang="en-US" sz="2000" dirty="0">
                <a:latin typeface="Times New Roman" panose="02020603050405020304" pitchFamily="18" charset="0"/>
              </a:rPr>
              <a:t>（</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DS</a:t>
            </a:r>
            <a:r>
              <a:rPr lang="en-US" altLang="zh-CN" sz="2000" dirty="0">
                <a:latin typeface="Times New Roman" panose="02020603050405020304" pitchFamily="18" charset="0"/>
              </a:rPr>
              <a:t>=</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G </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TH</a:t>
            </a:r>
            <a:r>
              <a:rPr lang="zh-CN" altLang="en-US" sz="2000" dirty="0">
                <a:latin typeface="Times New Roman" panose="02020603050405020304" pitchFamily="18" charset="0"/>
              </a:rPr>
              <a:t>）。</a:t>
            </a:r>
          </a:p>
          <a:p>
            <a:pPr>
              <a:lnSpc>
                <a:spcPct val="130000"/>
              </a:lnSpc>
            </a:pPr>
            <a:r>
              <a:rPr lang="zh-CN" altLang="en-US" sz="2000" dirty="0">
                <a:solidFill>
                  <a:srgbClr val="FF0000"/>
                </a:solidFill>
                <a:latin typeface="Times New Roman" panose="02020603050405020304" pitchFamily="18" charset="0"/>
              </a:rPr>
              <a:t>电子在夹断点注入漏极耗尽区，被反偏压的耗尽区电场漂移进入漏极</a:t>
            </a:r>
            <a:r>
              <a:rPr lang="zh-CN" altLang="en-US" sz="2000" dirty="0">
                <a:latin typeface="Times New Roman" panose="02020603050405020304" pitchFamily="18" charset="0"/>
              </a:rPr>
              <a:t>。相当于</a:t>
            </a:r>
            <a:r>
              <a:rPr lang="en-US" altLang="zh-CN" sz="2000" dirty="0">
                <a:latin typeface="Times New Roman" panose="02020603050405020304" pitchFamily="18" charset="0"/>
              </a:rPr>
              <a:t>NPN</a:t>
            </a:r>
            <a:r>
              <a:rPr lang="zh-CN" altLang="en-US" sz="2000" dirty="0">
                <a:latin typeface="Times New Roman" panose="02020603050405020304" pitchFamily="18" charset="0"/>
              </a:rPr>
              <a:t>型</a:t>
            </a:r>
            <a:r>
              <a:rPr lang="en-US" altLang="zh-CN" sz="2000" dirty="0">
                <a:latin typeface="Times New Roman" panose="02020603050405020304" pitchFamily="18" charset="0"/>
              </a:rPr>
              <a:t>BJT</a:t>
            </a:r>
            <a:r>
              <a:rPr lang="zh-CN" altLang="en-US" sz="2000" dirty="0">
                <a:latin typeface="Times New Roman" panose="02020603050405020304" pitchFamily="18" charset="0"/>
              </a:rPr>
              <a:t>（从夹断点开始）情况。</a:t>
            </a:r>
          </a:p>
          <a:p>
            <a:pPr eaLnBrk="0" hangingPunct="0">
              <a:lnSpc>
                <a:spcPct val="130000"/>
              </a:lnSpc>
            </a:pPr>
            <a:r>
              <a:rPr lang="zh-CN" altLang="en-US" sz="2000" dirty="0">
                <a:latin typeface="Times New Roman" panose="02020603050405020304" pitchFamily="18" charset="0"/>
              </a:rPr>
              <a:t>若忽略沟道长度的变化，</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D</a:t>
            </a:r>
            <a:r>
              <a:rPr lang="zh-CN" altLang="en-US" sz="2000" dirty="0">
                <a:latin typeface="Times New Roman" panose="02020603050405020304" pitchFamily="18" charset="0"/>
              </a:rPr>
              <a:t>（集电结偏压</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CE</a:t>
            </a:r>
            <a:r>
              <a:rPr lang="zh-CN" altLang="en-US" sz="2000" dirty="0">
                <a:latin typeface="Times New Roman" panose="02020603050405020304" pitchFamily="18" charset="0"/>
              </a:rPr>
              <a:t>）增加而漏电流</a:t>
            </a:r>
            <a:r>
              <a:rPr lang="en-US" altLang="zh-CN" sz="2000" i="1" dirty="0">
                <a:latin typeface="Times New Roman" panose="02020603050405020304" pitchFamily="18" charset="0"/>
              </a:rPr>
              <a:t>I</a:t>
            </a:r>
            <a:r>
              <a:rPr lang="en-US" altLang="zh-CN" sz="2000" i="1" baseline="-30000" dirty="0">
                <a:latin typeface="Times New Roman" panose="02020603050405020304" pitchFamily="18" charset="0"/>
              </a:rPr>
              <a:t>DS</a:t>
            </a:r>
            <a:r>
              <a:rPr lang="zh-CN" altLang="en-US" sz="2000" dirty="0">
                <a:latin typeface="Times New Roman" panose="02020603050405020304" pitchFamily="18" charset="0"/>
              </a:rPr>
              <a:t>（</a:t>
            </a:r>
            <a:r>
              <a:rPr lang="en-US" altLang="zh-CN" sz="2000" i="1" dirty="0">
                <a:latin typeface="Times New Roman" panose="02020603050405020304" pitchFamily="18" charset="0"/>
              </a:rPr>
              <a:t>I</a:t>
            </a:r>
            <a:r>
              <a:rPr lang="en-US" altLang="zh-CN" sz="2000" i="1" baseline="-30000" dirty="0">
                <a:latin typeface="Times New Roman" panose="02020603050405020304" pitchFamily="18" charset="0"/>
              </a:rPr>
              <a:t>C</a:t>
            </a:r>
            <a:r>
              <a:rPr lang="zh-CN" altLang="en-US" sz="2000" dirty="0">
                <a:latin typeface="Times New Roman" panose="02020603050405020304" pitchFamily="18" charset="0"/>
              </a:rPr>
              <a:t>）达到饱和状态。如考虑随着漏电压增加沟道长度的缩短，漏电流</a:t>
            </a:r>
            <a:r>
              <a:rPr lang="en-US" altLang="zh-CN" sz="2000" i="1" dirty="0">
                <a:latin typeface="Times New Roman" panose="02020603050405020304" pitchFamily="18" charset="0"/>
              </a:rPr>
              <a:t>I</a:t>
            </a:r>
            <a:r>
              <a:rPr lang="en-US" altLang="zh-CN" sz="2000" i="1" baseline="-30000" dirty="0">
                <a:latin typeface="Times New Roman" panose="02020603050405020304" pitchFamily="18" charset="0"/>
              </a:rPr>
              <a:t>D</a:t>
            </a:r>
            <a:r>
              <a:rPr lang="zh-CN" altLang="en-US" sz="2000" dirty="0">
                <a:latin typeface="Times New Roman" panose="02020603050405020304" pitchFamily="18" charset="0"/>
              </a:rPr>
              <a:t>将增加呈现不饱和特性。这种现象叫做沟道长度调制效应。</a:t>
            </a:r>
          </a:p>
        </p:txBody>
      </p:sp>
      <p:pic>
        <p:nvPicPr>
          <p:cNvPr id="194566" name="Picture 6">
            <a:extLst>
              <a:ext uri="{FF2B5EF4-FFF2-40B4-BE49-F238E27FC236}">
                <a16:creationId xmlns:a16="http://schemas.microsoft.com/office/drawing/2014/main" id="{C69D2466-6460-4136-B744-BF43ECB16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784"/>
          <a:stretch>
            <a:fillRect/>
          </a:stretch>
        </p:blipFill>
        <p:spPr bwMode="auto">
          <a:xfrm>
            <a:off x="1371600" y="3810000"/>
            <a:ext cx="6096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85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F13BAE62-093A-4669-BB43-F1ECC5AC9280}"/>
              </a:ext>
            </a:extLst>
          </p:cNvPr>
          <p:cNvSpPr txBox="1">
            <a:spLocks noChangeArrowheads="1"/>
          </p:cNvSpPr>
          <p:nvPr/>
        </p:nvSpPr>
        <p:spPr bwMode="auto">
          <a:xfrm>
            <a:off x="250825" y="1052736"/>
            <a:ext cx="8153400" cy="1785104"/>
          </a:xfrm>
          <a:prstGeom prst="rect">
            <a:avLst/>
          </a:prstGeom>
          <a:noFill/>
          <a:ln w="9525">
            <a:noFill/>
            <a:miter lim="800000"/>
            <a:headEnd/>
            <a:tailEnd/>
          </a:ln>
        </p:spPr>
        <p:txBody>
          <a:bodyPr>
            <a:spAutoFit/>
          </a:bodyPr>
          <a:lstStyle/>
          <a:p>
            <a:pPr marL="342900" indent="-342900" algn="just">
              <a:spcBef>
                <a:spcPct val="50000"/>
              </a:spcBef>
              <a:buClr>
                <a:srgbClr val="9900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随着集成电路设计和制造技术的发展，目前大部分超大规模集成电路都是</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集成电路。在数字集成电路，尤其是</a:t>
            </a:r>
            <a:r>
              <a:rPr lang="zh-CN" altLang="en-US" sz="2000" dirty="0">
                <a:solidFill>
                  <a:schemeClr val="accent2"/>
                </a:solidFill>
                <a:latin typeface="Times New Roman" panose="02020603050405020304" pitchFamily="18" charset="0"/>
                <a:ea typeface="宋体" panose="02010600030101010101" pitchFamily="2" charset="-122"/>
              </a:rPr>
              <a:t>微处理机</a:t>
            </a:r>
            <a:r>
              <a:rPr lang="zh-CN" altLang="en-US" sz="2000" dirty="0">
                <a:latin typeface="Times New Roman" panose="02020603050405020304" pitchFamily="18" charset="0"/>
                <a:ea typeface="宋体" panose="02010600030101010101" pitchFamily="2" charset="-122"/>
              </a:rPr>
              <a:t>和</a:t>
            </a:r>
            <a:r>
              <a:rPr lang="zh-CN" altLang="en-US" sz="2000" dirty="0">
                <a:solidFill>
                  <a:srgbClr val="FF0000"/>
                </a:solidFill>
                <a:latin typeface="Times New Roman" panose="02020603050405020304" pitchFamily="18" charset="0"/>
                <a:ea typeface="宋体" panose="02010600030101010101" pitchFamily="2" charset="-122"/>
              </a:rPr>
              <a:t>存储器</a:t>
            </a:r>
            <a:r>
              <a:rPr lang="zh-CN" altLang="en-US" sz="2000" dirty="0">
                <a:latin typeface="Times New Roman" panose="02020603050405020304" pitchFamily="18" charset="0"/>
                <a:ea typeface="宋体" panose="02010600030101010101" pitchFamily="2" charset="-122"/>
              </a:rPr>
              <a:t>方面，</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集成电路几乎占据了绝对的位置。</a:t>
            </a:r>
          </a:p>
          <a:p>
            <a:pPr marL="342900" indent="-342900" algn="just">
              <a:spcBef>
                <a:spcPct val="50000"/>
              </a:spcBef>
              <a:buClr>
                <a:srgbClr val="9900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此外，</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在一些特种器件，如</a:t>
            </a:r>
            <a:r>
              <a:rPr lang="en-US" altLang="zh-CN" sz="2000" dirty="0">
                <a:latin typeface="Times New Roman" panose="02020603050405020304" pitchFamily="18" charset="0"/>
                <a:ea typeface="宋体" panose="02010600030101010101" pitchFamily="2" charset="-122"/>
              </a:rPr>
              <a:t>CCD</a:t>
            </a:r>
            <a:r>
              <a:rPr lang="zh-CN" altLang="en-US" sz="2000" dirty="0">
                <a:latin typeface="Times New Roman" panose="02020603050405020304" pitchFamily="18" charset="0"/>
                <a:ea typeface="宋体" panose="02010600030101010101" pitchFamily="2" charset="-122"/>
              </a:rPr>
              <a:t>（电荷耦合器件）和敏感器件方面应用广泛。</a:t>
            </a:r>
          </a:p>
        </p:txBody>
      </p:sp>
      <p:pic>
        <p:nvPicPr>
          <p:cNvPr id="5" name="图片 4">
            <a:extLst>
              <a:ext uri="{FF2B5EF4-FFF2-40B4-BE49-F238E27FC236}">
                <a16:creationId xmlns:a16="http://schemas.microsoft.com/office/drawing/2014/main" id="{D8FD5E09-FB34-494E-B8CE-768FC8AC8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011550"/>
            <a:ext cx="2468996" cy="2017222"/>
          </a:xfrm>
          <a:prstGeom prst="rect">
            <a:avLst/>
          </a:prstGeom>
        </p:spPr>
      </p:pic>
      <p:pic>
        <p:nvPicPr>
          <p:cNvPr id="7" name="图片 6">
            <a:extLst>
              <a:ext uri="{FF2B5EF4-FFF2-40B4-BE49-F238E27FC236}">
                <a16:creationId xmlns:a16="http://schemas.microsoft.com/office/drawing/2014/main" id="{09D2D088-9022-4C57-80BC-D0D0BFC87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184" y="3011550"/>
            <a:ext cx="2689631" cy="2017223"/>
          </a:xfrm>
          <a:prstGeom prst="rect">
            <a:avLst/>
          </a:prstGeom>
        </p:spPr>
      </p:pic>
      <p:pic>
        <p:nvPicPr>
          <p:cNvPr id="268290" name="Picture 2" descr="https://timgsa.baidu.com/timg?image&amp;quality=80&amp;size=b9999_10000&amp;sec=1524801651219&amp;di=30673f3893de55646039ea2414ebc3e5&amp;imgtype=0&amp;src=http%3A%2F%2Fa0.att.hudong.com%2F18%2F01%2F01300543947353147462018785178_s.gif">
            <a:extLst>
              <a:ext uri="{FF2B5EF4-FFF2-40B4-BE49-F238E27FC236}">
                <a16:creationId xmlns:a16="http://schemas.microsoft.com/office/drawing/2014/main" id="{04017FE4-359D-47FE-AC68-1FD4DD8EC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7" y="4509120"/>
            <a:ext cx="3706921"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28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FE2C12B-FBBA-47BF-ADD6-1C9C427BCDFD}"/>
              </a:ext>
            </a:extLst>
          </p:cNvPr>
          <p:cNvSpPr txBox="1">
            <a:spLocks noChangeArrowheads="1"/>
          </p:cNvSpPr>
          <p:nvPr/>
        </p:nvSpPr>
        <p:spPr bwMode="auto">
          <a:xfrm>
            <a:off x="359568" y="620688"/>
            <a:ext cx="8424863" cy="1169551"/>
          </a:xfrm>
          <a:prstGeom prst="rect">
            <a:avLst/>
          </a:prstGeom>
          <a:noFill/>
          <a:ln w="9525">
            <a:noFill/>
            <a:miter lim="800000"/>
            <a:headEnd/>
            <a:tailEnd/>
          </a:ln>
        </p:spPr>
        <p:txBody>
          <a:bodyPr>
            <a:spAutoFit/>
          </a:bodyPr>
          <a:lstStyle/>
          <a:p>
            <a:pPr>
              <a:spcBef>
                <a:spcPct val="20000"/>
              </a:spcBef>
              <a:buClr>
                <a:schemeClr val="folHlink"/>
              </a:buClr>
              <a:buSzPct val="60000"/>
              <a:buFont typeface="Wingdings" pitchFamily="2" charset="2"/>
              <a:buNone/>
            </a:pP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）击穿区</a:t>
            </a:r>
          </a:p>
          <a:p>
            <a:pPr>
              <a:spcBef>
                <a:spcPct val="5000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饱和区后，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继续增大到一定程度时，晶体管将进入击穿区，在该区，随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的增加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迅速增大，直至引起漏－衬底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结击穿。</a:t>
            </a:r>
          </a:p>
        </p:txBody>
      </p:sp>
      <p:pic>
        <p:nvPicPr>
          <p:cNvPr id="3" name="Picture 6">
            <a:extLst>
              <a:ext uri="{FF2B5EF4-FFF2-40B4-BE49-F238E27FC236}">
                <a16:creationId xmlns:a16="http://schemas.microsoft.com/office/drawing/2014/main" id="{BC1E5375-012A-4FCD-A22C-AC5C5F3C8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784"/>
          <a:stretch>
            <a:fillRect/>
          </a:stretch>
        </p:blipFill>
        <p:spPr bwMode="auto">
          <a:xfrm>
            <a:off x="1523999" y="1821606"/>
            <a:ext cx="6096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092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4643AC05-939F-4EB8-B1EC-FF9E2E37A3A4}"/>
              </a:ext>
            </a:extLst>
          </p:cNvPr>
          <p:cNvSpPr>
            <a:spLocks noGrp="1" noChangeArrowheads="1"/>
          </p:cNvSpPr>
          <p:nvPr>
            <p:ph type="title"/>
          </p:nvPr>
        </p:nvSpPr>
        <p:spPr>
          <a:xfrm>
            <a:off x="467544" y="285857"/>
            <a:ext cx="7886700" cy="1325563"/>
          </a:xfrm>
        </p:spPr>
        <p:txBody>
          <a:bodyPr>
            <a:normAutofit/>
          </a:bodyPr>
          <a:lstStyle/>
          <a:p>
            <a:pPr>
              <a:lnSpc>
                <a:spcPct val="110000"/>
              </a:lnSpc>
            </a:pPr>
            <a:r>
              <a:rPr lang="en-US" altLang="zh-CN" sz="3200" dirty="0">
                <a:latin typeface="Times New Roman" panose="02020603050405020304" pitchFamily="18" charset="0"/>
                <a:ea typeface="宋体" panose="02010600030101010101" pitchFamily="2" charset="-122"/>
              </a:rPr>
              <a:t>4.3 MOS</a:t>
            </a:r>
            <a:r>
              <a:rPr lang="zh-CN" altLang="en-US" sz="3200" dirty="0">
                <a:latin typeface="Times New Roman" panose="02020603050405020304" pitchFamily="18" charset="0"/>
                <a:ea typeface="宋体" panose="02010600030101010101" pitchFamily="2" charset="-122"/>
              </a:rPr>
              <a:t>场效应晶体管的阀值电压</a:t>
            </a:r>
            <a:br>
              <a:rPr lang="zh-CN" altLang="en-US" sz="2000" dirty="0">
                <a:latin typeface="Times New Roman" panose="02020603050405020304" pitchFamily="18" charset="0"/>
                <a:ea typeface="宋体" panose="02010600030101010101" pitchFamily="2" charset="-122"/>
              </a:rPr>
            </a:br>
            <a:r>
              <a:rPr lang="en-US" altLang="zh-CN" sz="2000" dirty="0">
                <a:latin typeface="Times New Roman" panose="02020603050405020304" pitchFamily="18" charset="0"/>
                <a:ea typeface="宋体" panose="02010600030101010101" pitchFamily="2" charset="-122"/>
              </a:rPr>
              <a:t>4.3.1 </a:t>
            </a:r>
            <a:r>
              <a:rPr lang="zh-CN" altLang="en-US" sz="2000" dirty="0">
                <a:latin typeface="Times New Roman" panose="02020603050405020304" pitchFamily="18" charset="0"/>
                <a:ea typeface="宋体" panose="02010600030101010101" pitchFamily="2" charset="-122"/>
              </a:rPr>
              <a:t>阀值电压</a:t>
            </a:r>
          </a:p>
        </p:txBody>
      </p:sp>
      <p:sp>
        <p:nvSpPr>
          <p:cNvPr id="94213" name="Text Box 5">
            <a:extLst>
              <a:ext uri="{FF2B5EF4-FFF2-40B4-BE49-F238E27FC236}">
                <a16:creationId xmlns:a16="http://schemas.microsoft.com/office/drawing/2014/main" id="{B454A408-FC7C-4613-8A83-2C89CCF360D3}"/>
              </a:ext>
            </a:extLst>
          </p:cNvPr>
          <p:cNvSpPr txBox="1">
            <a:spLocks noChangeArrowheads="1"/>
          </p:cNvSpPr>
          <p:nvPr/>
        </p:nvSpPr>
        <p:spPr bwMode="auto">
          <a:xfrm>
            <a:off x="611188" y="1497691"/>
            <a:ext cx="7488238"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sz="2000" dirty="0">
                <a:latin typeface="Times New Roman" panose="02020603050405020304" pitchFamily="18" charset="0"/>
                <a:ea typeface="宋体" panose="02010600030101010101" pitchFamily="2" charset="-122"/>
              </a:rPr>
              <a:t>1. MOS </a:t>
            </a:r>
            <a:r>
              <a:rPr lang="zh-CN" altLang="en-US" sz="2000" dirty="0">
                <a:latin typeface="Times New Roman" panose="02020603050405020304" pitchFamily="18" charset="0"/>
                <a:ea typeface="宋体" panose="02010600030101010101" pitchFamily="2" charset="-122"/>
              </a:rPr>
              <a:t>结构中的电荷分布</a:t>
            </a:r>
          </a:p>
        </p:txBody>
      </p:sp>
      <p:sp>
        <p:nvSpPr>
          <p:cNvPr id="94214" name="Text Box 6">
            <a:extLst>
              <a:ext uri="{FF2B5EF4-FFF2-40B4-BE49-F238E27FC236}">
                <a16:creationId xmlns:a16="http://schemas.microsoft.com/office/drawing/2014/main" id="{65FB14ED-9D2C-481A-8AE3-3B358EE08816}"/>
              </a:ext>
            </a:extLst>
          </p:cNvPr>
          <p:cNvSpPr txBox="1">
            <a:spLocks noChangeArrowheads="1"/>
          </p:cNvSpPr>
          <p:nvPr/>
        </p:nvSpPr>
        <p:spPr bwMode="auto">
          <a:xfrm>
            <a:off x="467544" y="2091192"/>
            <a:ext cx="8064500"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对于</a:t>
            </a: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结构的</a:t>
            </a:r>
            <a:r>
              <a:rPr lang="en-US" altLang="zh-CN" sz="2000" dirty="0">
                <a:latin typeface="Times New Roman" panose="02020603050405020304" pitchFamily="18" charset="0"/>
                <a:ea typeface="宋体" panose="02010600030101010101" pitchFamily="2" charset="-122"/>
              </a:rPr>
              <a:t>P</a:t>
            </a:r>
            <a:r>
              <a:rPr lang="zh-CN" altLang="en-US" sz="2000" dirty="0">
                <a:latin typeface="Times New Roman" panose="02020603050405020304" pitchFamily="18" charset="0"/>
                <a:ea typeface="宋体" panose="02010600030101010101" pitchFamily="2" charset="-122"/>
              </a:rPr>
              <a:t>型半导体，其费米势为：</a:t>
            </a:r>
          </a:p>
        </p:txBody>
      </p:sp>
      <p:pic>
        <p:nvPicPr>
          <p:cNvPr id="94217" name="Picture 9" descr="0422">
            <a:extLst>
              <a:ext uri="{FF2B5EF4-FFF2-40B4-BE49-F238E27FC236}">
                <a16:creationId xmlns:a16="http://schemas.microsoft.com/office/drawing/2014/main" id="{700A91D0-F37C-4DEC-9D3A-FC675F212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97200"/>
            <a:ext cx="3600450" cy="3468688"/>
          </a:xfrm>
          <a:prstGeom prst="rect">
            <a:avLst/>
          </a:prstGeom>
          <a:noFill/>
          <a:extLst>
            <a:ext uri="{909E8E84-426E-40DD-AFC4-6F175D3DCCD1}">
              <a14:hiddenFill xmlns:a14="http://schemas.microsoft.com/office/drawing/2010/main">
                <a:solidFill>
                  <a:srgbClr val="FFFFFF"/>
                </a:solidFill>
              </a14:hiddenFill>
            </a:ext>
          </a:extLst>
        </p:spPr>
      </p:pic>
      <p:sp>
        <p:nvSpPr>
          <p:cNvPr id="94218" name="Text Box 10">
            <a:extLst>
              <a:ext uri="{FF2B5EF4-FFF2-40B4-BE49-F238E27FC236}">
                <a16:creationId xmlns:a16="http://schemas.microsoft.com/office/drawing/2014/main" id="{9AA89B74-4D71-413C-B236-9112A7013FC9}"/>
              </a:ext>
            </a:extLst>
          </p:cNvPr>
          <p:cNvSpPr txBox="1">
            <a:spLocks noChangeArrowheads="1"/>
          </p:cNvSpPr>
          <p:nvPr/>
        </p:nvSpPr>
        <p:spPr bwMode="auto">
          <a:xfrm>
            <a:off x="5292725" y="3429000"/>
            <a:ext cx="2879725" cy="172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pPr>
            <a:r>
              <a:rPr lang="en-US" altLang="zh-CN" sz="2000" dirty="0">
                <a:latin typeface="Times New Roman" panose="02020603050405020304" pitchFamily="18" charset="0"/>
              </a:rPr>
              <a:t>MOS </a:t>
            </a:r>
            <a:r>
              <a:rPr lang="zh-CN" altLang="en-US" sz="2000" dirty="0">
                <a:latin typeface="Times New Roman" panose="02020603050405020304" pitchFamily="18" charset="0"/>
              </a:rPr>
              <a:t>结构强反型时的能带图和电荷分布图。</a:t>
            </a:r>
          </a:p>
          <a:p>
            <a:pPr>
              <a:lnSpc>
                <a:spcPct val="110000"/>
              </a:lnSpc>
              <a:spcBef>
                <a:spcPct val="50000"/>
              </a:spcBef>
              <a:buFontTx/>
              <a:buAutoNum type="alphaLcParenR"/>
            </a:pPr>
            <a:r>
              <a:rPr lang="zh-CN" altLang="en-US" sz="2000" dirty="0">
                <a:latin typeface="Times New Roman" panose="02020603050405020304" pitchFamily="18" charset="0"/>
              </a:rPr>
              <a:t>能带图</a:t>
            </a:r>
          </a:p>
          <a:p>
            <a:pPr>
              <a:lnSpc>
                <a:spcPct val="110000"/>
              </a:lnSpc>
              <a:spcBef>
                <a:spcPct val="50000"/>
              </a:spcBef>
              <a:buFontTx/>
              <a:buAutoNum type="alphaLcParenR"/>
            </a:pPr>
            <a:r>
              <a:rPr lang="zh-CN" altLang="en-US" sz="2000" dirty="0">
                <a:latin typeface="Times New Roman" panose="02020603050405020304" pitchFamily="18" charset="0"/>
              </a:rPr>
              <a:t> 电荷分布图</a:t>
            </a:r>
          </a:p>
        </p:txBody>
      </p:sp>
      <p:sp>
        <p:nvSpPr>
          <p:cNvPr id="94221" name="Rectangle 13">
            <a:extLst>
              <a:ext uri="{FF2B5EF4-FFF2-40B4-BE49-F238E27FC236}">
                <a16:creationId xmlns:a16="http://schemas.microsoft.com/office/drawing/2014/main" id="{2ED7BF6C-F0CC-4ADD-AD49-3D187D0D622D}"/>
              </a:ext>
            </a:extLst>
          </p:cNvPr>
          <p:cNvSpPr>
            <a:spLocks noChangeArrowheads="1"/>
          </p:cNvSpPr>
          <p:nvPr/>
        </p:nvSpPr>
        <p:spPr bwMode="auto">
          <a:xfrm>
            <a:off x="0" y="3001998"/>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94220" name="Object 12">
            <a:extLst>
              <a:ext uri="{FF2B5EF4-FFF2-40B4-BE49-F238E27FC236}">
                <a16:creationId xmlns:a16="http://schemas.microsoft.com/office/drawing/2014/main" id="{EBA03080-B8BB-4CC4-92AC-B0FC176CF31F}"/>
              </a:ext>
            </a:extLst>
          </p:cNvPr>
          <p:cNvGraphicFramePr>
            <a:graphicFrameLocks noChangeAspect="1"/>
          </p:cNvGraphicFramePr>
          <p:nvPr>
            <p:extLst>
              <p:ext uri="{D42A27DB-BD31-4B8C-83A1-F6EECF244321}">
                <p14:modId xmlns:p14="http://schemas.microsoft.com/office/powerpoint/2010/main" val="1355264498"/>
              </p:ext>
            </p:extLst>
          </p:nvPr>
        </p:nvGraphicFramePr>
        <p:xfrm>
          <a:off x="5292725" y="1891083"/>
          <a:ext cx="1727547" cy="780797"/>
        </p:xfrm>
        <a:graphic>
          <a:graphicData uri="http://schemas.openxmlformats.org/presentationml/2006/ole">
            <mc:AlternateContent xmlns:mc="http://schemas.openxmlformats.org/markup-compatibility/2006">
              <mc:Choice xmlns:v="urn:schemas-microsoft-com:vml" Requires="v">
                <p:oleObj spid="_x0000_s94285" name="Microsoft Equation 3.0" r:id="rId4" imgW="990170" imgH="444307" progId="Equation.3">
                  <p:embed/>
                </p:oleObj>
              </mc:Choice>
              <mc:Fallback>
                <p:oleObj name="Microsoft Equation 3.0" r:id="rId4" imgW="990170" imgH="444307"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891083"/>
                        <a:ext cx="1727547" cy="780797"/>
                      </a:xfrm>
                      <a:prstGeom prst="rect">
                        <a:avLst/>
                      </a:prstGeom>
                      <a:noFill/>
                    </p:spPr>
                  </p:pic>
                </p:oleObj>
              </mc:Fallback>
            </mc:AlternateContent>
          </a:graphicData>
        </a:graphic>
      </p:graphicFrame>
      <p:sp>
        <p:nvSpPr>
          <p:cNvPr id="11" name="Text Box 10">
            <a:extLst>
              <a:ext uri="{FF2B5EF4-FFF2-40B4-BE49-F238E27FC236}">
                <a16:creationId xmlns:a16="http://schemas.microsoft.com/office/drawing/2014/main" id="{14858794-5CF2-41FF-9247-9028E29A7AE8}"/>
              </a:ext>
            </a:extLst>
          </p:cNvPr>
          <p:cNvSpPr txBox="1">
            <a:spLocks noChangeArrowheads="1"/>
          </p:cNvSpPr>
          <p:nvPr/>
        </p:nvSpPr>
        <p:spPr bwMode="auto">
          <a:xfrm>
            <a:off x="4897682" y="5161793"/>
            <a:ext cx="3456384" cy="40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zh-CN" altLang="en-US" sz="2000" dirty="0">
                <a:latin typeface="Times New Roman" panose="02020603050405020304" pitchFamily="18" charset="0"/>
                <a:ea typeface="宋体" panose="02010600030101010101" pitchFamily="2" charset="-122"/>
              </a:rPr>
              <a:t>理想 </a:t>
            </a: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结构的阀值电压为</a:t>
            </a:r>
          </a:p>
        </p:txBody>
      </p:sp>
      <p:graphicFrame>
        <p:nvGraphicFramePr>
          <p:cNvPr id="12" name="Object 14">
            <a:extLst>
              <a:ext uri="{FF2B5EF4-FFF2-40B4-BE49-F238E27FC236}">
                <a16:creationId xmlns:a16="http://schemas.microsoft.com/office/drawing/2014/main" id="{630431B2-9FD3-4A36-B146-733AB1C37AEA}"/>
              </a:ext>
            </a:extLst>
          </p:cNvPr>
          <p:cNvGraphicFramePr>
            <a:graphicFrameLocks noChangeAspect="1"/>
          </p:cNvGraphicFramePr>
          <p:nvPr>
            <p:extLst>
              <p:ext uri="{D42A27DB-BD31-4B8C-83A1-F6EECF244321}">
                <p14:modId xmlns:p14="http://schemas.microsoft.com/office/powerpoint/2010/main" val="2367380505"/>
              </p:ext>
            </p:extLst>
          </p:nvPr>
        </p:nvGraphicFramePr>
        <p:xfrm>
          <a:off x="5076056" y="5580064"/>
          <a:ext cx="2808288" cy="854075"/>
        </p:xfrm>
        <a:graphic>
          <a:graphicData uri="http://schemas.openxmlformats.org/presentationml/2006/ole">
            <mc:AlternateContent xmlns:mc="http://schemas.openxmlformats.org/markup-compatibility/2006">
              <mc:Choice xmlns:v="urn:schemas-microsoft-com:vml" Requires="v">
                <p:oleObj spid="_x0000_s94286" name="Microsoft Equation 3.0" r:id="rId6" imgW="1409088" imgH="431613" progId="Equation.3">
                  <p:embed/>
                </p:oleObj>
              </mc:Choice>
              <mc:Fallback>
                <p:oleObj name="Microsoft Equation 3.0" r:id="rId6" imgW="1409088" imgH="431613" progId="Equation.3">
                  <p:embed/>
                  <p:pic>
                    <p:nvPicPr>
                      <p:cNvPr id="96270" name="Object 14">
                        <a:extLst>
                          <a:ext uri="{FF2B5EF4-FFF2-40B4-BE49-F238E27FC236}">
                            <a16:creationId xmlns:a16="http://schemas.microsoft.com/office/drawing/2014/main" id="{1D64BC57-A04C-4B1B-8ECB-122A13D5F5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5580064"/>
                        <a:ext cx="2808288"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a:extLst>
              <a:ext uri="{FF2B5EF4-FFF2-40B4-BE49-F238E27FC236}">
                <a16:creationId xmlns:a16="http://schemas.microsoft.com/office/drawing/2014/main" id="{2CBFF000-A486-4C5A-85F7-A7E1148925EC}"/>
              </a:ext>
            </a:extLst>
          </p:cNvPr>
          <p:cNvGraphicFramePr>
            <a:graphicFrameLocks noChangeAspect="1"/>
          </p:cNvGraphicFramePr>
          <p:nvPr/>
        </p:nvGraphicFramePr>
        <p:xfrm>
          <a:off x="609600" y="1970088"/>
          <a:ext cx="2667000" cy="620712"/>
        </p:xfrm>
        <a:graphic>
          <a:graphicData uri="http://schemas.openxmlformats.org/presentationml/2006/ole">
            <mc:AlternateContent xmlns:mc="http://schemas.openxmlformats.org/markup-compatibility/2006">
              <mc:Choice xmlns:v="urn:schemas-microsoft-com:vml" Requires="v">
                <p:oleObj spid="_x0000_s265280" name="Equation" r:id="rId3" imgW="2082800" imgH="482600" progId="Equation.DSMT4">
                  <p:embed/>
                </p:oleObj>
              </mc:Choice>
              <mc:Fallback>
                <p:oleObj name="Equation" r:id="rId3" imgW="2082800" imgH="482600" progId="Equation.DSMT4">
                  <p:embed/>
                  <p:pic>
                    <p:nvPicPr>
                      <p:cNvPr id="198662" name="Object 6">
                        <a:extLst>
                          <a:ext uri="{FF2B5EF4-FFF2-40B4-BE49-F238E27FC236}">
                            <a16:creationId xmlns:a16="http://schemas.microsoft.com/office/drawing/2014/main" id="{CF92370E-1803-4EFD-8986-894CD76ED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70088"/>
                        <a:ext cx="2667000"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4">
            <a:extLst>
              <a:ext uri="{FF2B5EF4-FFF2-40B4-BE49-F238E27FC236}">
                <a16:creationId xmlns:a16="http://schemas.microsoft.com/office/drawing/2014/main" id="{9266CF14-21BC-4CD2-A5EA-F6B3678E6BA3}"/>
              </a:ext>
            </a:extLst>
          </p:cNvPr>
          <p:cNvGraphicFramePr>
            <a:graphicFrameLocks noChangeAspect="1"/>
          </p:cNvGraphicFramePr>
          <p:nvPr/>
        </p:nvGraphicFramePr>
        <p:xfrm>
          <a:off x="990600" y="3429000"/>
          <a:ext cx="2438400" cy="552450"/>
        </p:xfrm>
        <a:graphic>
          <a:graphicData uri="http://schemas.openxmlformats.org/presentationml/2006/ole">
            <mc:AlternateContent xmlns:mc="http://schemas.openxmlformats.org/markup-compatibility/2006">
              <mc:Choice xmlns:v="urn:schemas-microsoft-com:vml" Requires="v">
                <p:oleObj spid="_x0000_s265281" name="Equation" r:id="rId5" imgW="1726451" imgH="393529" progId="Equation.DSMT4">
                  <p:embed/>
                </p:oleObj>
              </mc:Choice>
              <mc:Fallback>
                <p:oleObj name="Equation" r:id="rId5" imgW="1726451" imgH="393529" progId="Equation.DSMT4">
                  <p:embed/>
                  <p:pic>
                    <p:nvPicPr>
                      <p:cNvPr id="198660" name="Object 4">
                        <a:extLst>
                          <a:ext uri="{FF2B5EF4-FFF2-40B4-BE49-F238E27FC236}">
                            <a16:creationId xmlns:a16="http://schemas.microsoft.com/office/drawing/2014/main" id="{AB0C6A7A-5B51-4AF7-B581-CBB624179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429000"/>
                        <a:ext cx="24384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9">
            <a:extLst>
              <a:ext uri="{FF2B5EF4-FFF2-40B4-BE49-F238E27FC236}">
                <a16:creationId xmlns:a16="http://schemas.microsoft.com/office/drawing/2014/main" id="{8593E196-43F5-4D38-ACBD-B8A6BFB5A761}"/>
              </a:ext>
            </a:extLst>
          </p:cNvPr>
          <p:cNvSpPr>
            <a:spLocks noChangeArrowheads="1"/>
          </p:cNvSpPr>
          <p:nvPr/>
        </p:nvSpPr>
        <p:spPr bwMode="auto">
          <a:xfrm>
            <a:off x="152400" y="1229870"/>
            <a:ext cx="4852610" cy="42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lang="en-US" altLang="zh-CN" sz="2000" dirty="0">
                <a:solidFill>
                  <a:srgbClr val="FF0000"/>
                </a:solidFill>
                <a:latin typeface="Times New Roman" panose="02020603050405020304" pitchFamily="18" charset="0"/>
              </a:rPr>
              <a:t>1. </a:t>
            </a:r>
            <a:r>
              <a:rPr lang="zh-CN" altLang="en-US" sz="2000" dirty="0">
                <a:solidFill>
                  <a:srgbClr val="FF0000"/>
                </a:solidFill>
                <a:latin typeface="Times New Roman" panose="02020603050405020304" pitchFamily="18" charset="0"/>
              </a:rPr>
              <a:t>线性区漏电流方程（萨支唐方程）：</a:t>
            </a:r>
          </a:p>
        </p:txBody>
      </p:sp>
      <p:sp>
        <p:nvSpPr>
          <p:cNvPr id="5" name="Rectangle 10">
            <a:extLst>
              <a:ext uri="{FF2B5EF4-FFF2-40B4-BE49-F238E27FC236}">
                <a16:creationId xmlns:a16="http://schemas.microsoft.com/office/drawing/2014/main" id="{B00A5F91-DA43-4C98-AF7C-5C23A58A4BE8}"/>
              </a:ext>
            </a:extLst>
          </p:cNvPr>
          <p:cNvSpPr>
            <a:spLocks noChangeArrowheads="1"/>
          </p:cNvSpPr>
          <p:nvPr/>
        </p:nvSpPr>
        <p:spPr bwMode="auto">
          <a:xfrm>
            <a:off x="228600" y="2569204"/>
            <a:ext cx="4628190" cy="79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000" dirty="0">
                <a:latin typeface="Times New Roman" panose="02020603050405020304" pitchFamily="18" charset="0"/>
              </a:rPr>
              <a:t>在线性区，漏电压很小</a:t>
            </a:r>
            <a:r>
              <a:rPr lang="en-US" altLang="zh-CN" sz="2000" b="0" i="1" dirty="0">
                <a:latin typeface="Times New Roman" panose="02020603050405020304" pitchFamily="18" charset="0"/>
              </a:rPr>
              <a:t>V</a:t>
            </a:r>
            <a:r>
              <a:rPr lang="en-US" altLang="zh-CN" sz="2000" b="0" i="1" baseline="-30000" dirty="0">
                <a:latin typeface="Times New Roman" panose="02020603050405020304" pitchFamily="18" charset="0"/>
              </a:rPr>
              <a:t>D</a:t>
            </a:r>
            <a:r>
              <a:rPr lang="en-US" altLang="zh-CN" sz="2000" b="0" dirty="0">
                <a:latin typeface="Times New Roman" panose="02020603050405020304" pitchFamily="18" charset="0"/>
              </a:rPr>
              <a:t>&lt;&lt;</a:t>
            </a:r>
            <a:r>
              <a:rPr lang="en-US" altLang="zh-CN" sz="2000" b="0" i="1" dirty="0">
                <a:latin typeface="Times New Roman" panose="02020603050405020304" pitchFamily="18" charset="0"/>
              </a:rPr>
              <a:t>V</a:t>
            </a:r>
            <a:r>
              <a:rPr lang="en-US" altLang="zh-CN" sz="2000" b="0" i="1" baseline="-30000" dirty="0">
                <a:latin typeface="Times New Roman" panose="02020603050405020304" pitchFamily="18" charset="0"/>
              </a:rPr>
              <a:t>G </a:t>
            </a:r>
            <a:r>
              <a:rPr lang="en-US" altLang="zh-CN" sz="2000" b="0" i="1" dirty="0">
                <a:latin typeface="Times New Roman" panose="02020603050405020304" pitchFamily="18" charset="0"/>
              </a:rPr>
              <a:t>-V</a:t>
            </a:r>
            <a:r>
              <a:rPr lang="en-US" altLang="zh-CN" sz="2000" b="0" i="1" baseline="-30000" dirty="0">
                <a:latin typeface="Times New Roman" panose="02020603050405020304" pitchFamily="18" charset="0"/>
              </a:rPr>
              <a:t>TH</a:t>
            </a:r>
            <a:r>
              <a:rPr lang="zh-CN" altLang="en-US" sz="2000" dirty="0">
                <a:latin typeface="Times New Roman" panose="02020603050405020304" pitchFamily="18" charset="0"/>
              </a:rPr>
              <a:t>，</a:t>
            </a:r>
          </a:p>
          <a:p>
            <a:pPr>
              <a:lnSpc>
                <a:spcPct val="120000"/>
              </a:lnSpc>
            </a:pPr>
            <a:r>
              <a:rPr lang="zh-CN" altLang="en-US" sz="2000" dirty="0">
                <a:latin typeface="Times New Roman" panose="02020603050405020304" pitchFamily="18" charset="0"/>
              </a:rPr>
              <a:t>上式近似为</a:t>
            </a:r>
          </a:p>
        </p:txBody>
      </p:sp>
      <p:sp>
        <p:nvSpPr>
          <p:cNvPr id="6" name="Rectangle 12">
            <a:extLst>
              <a:ext uri="{FF2B5EF4-FFF2-40B4-BE49-F238E27FC236}">
                <a16:creationId xmlns:a16="http://schemas.microsoft.com/office/drawing/2014/main" id="{F32D0BA4-1E76-44CE-B971-D95332EC7F7B}"/>
              </a:ext>
            </a:extLst>
          </p:cNvPr>
          <p:cNvSpPr>
            <a:spLocks noChangeArrowheads="1"/>
          </p:cNvSpPr>
          <p:nvPr/>
        </p:nvSpPr>
        <p:spPr bwMode="auto">
          <a:xfrm>
            <a:off x="457200" y="4297431"/>
            <a:ext cx="7696200" cy="17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说明：</a:t>
            </a:r>
          </a:p>
          <a:p>
            <a:pPr>
              <a:lnSpc>
                <a:spcPct val="14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）实际工作中，可利用上式测量反型层的载流子迁移率和阈值电压；</a:t>
            </a:r>
          </a:p>
          <a:p>
            <a:pPr>
              <a:lnSpc>
                <a:spcPct val="14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）萨支唐方程只适用于</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&lt;&lt;V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情况，抛物线顶右边曲线没有意义；</a:t>
            </a:r>
          </a:p>
          <a:p>
            <a:pPr>
              <a:lnSpc>
                <a:spcPct val="14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）实际器件的</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V</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有关，方程需要修正。</a:t>
            </a:r>
          </a:p>
        </p:txBody>
      </p:sp>
      <p:pic>
        <p:nvPicPr>
          <p:cNvPr id="7" name="Picture 5" descr="图片1">
            <a:extLst>
              <a:ext uri="{FF2B5EF4-FFF2-40B4-BE49-F238E27FC236}">
                <a16:creationId xmlns:a16="http://schemas.microsoft.com/office/drawing/2014/main" id="{5F034BBF-CD7E-4082-B229-D79B9A7D42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863600"/>
            <a:ext cx="3962400" cy="30416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88E99E37-214F-4206-AEC2-80A8E3244C35}"/>
              </a:ext>
            </a:extLst>
          </p:cNvPr>
          <p:cNvSpPr txBox="1">
            <a:spLocks noChangeArrowheads="1"/>
          </p:cNvSpPr>
          <p:nvPr/>
        </p:nvSpPr>
        <p:spPr>
          <a:xfrm>
            <a:off x="1042988" y="188913"/>
            <a:ext cx="7793037" cy="146208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10000"/>
              </a:lnSpc>
            </a:pPr>
            <a:r>
              <a:rPr lang="en-US" altLang="zh-CN" sz="2000">
                <a:latin typeface="Times New Roman" panose="02020603050405020304" pitchFamily="18" charset="0"/>
                <a:ea typeface="宋体" panose="02010600030101010101" pitchFamily="2" charset="-122"/>
              </a:rPr>
              <a:t>4.4 MOS </a:t>
            </a:r>
            <a:r>
              <a:rPr lang="zh-CN" altLang="en-US" sz="2000">
                <a:latin typeface="Times New Roman" panose="02020603050405020304" pitchFamily="18" charset="0"/>
                <a:ea typeface="宋体" panose="02010600030101010101" pitchFamily="2" charset="-122"/>
              </a:rPr>
              <a:t>场效应晶体管的直流伏安特性</a:t>
            </a:r>
            <a:endParaRPr lang="zh-CN" altLang="en-US" sz="2000"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A3F0BD22-B856-4FC3-B355-1C2860A8F1C6}"/>
              </a:ext>
            </a:extLst>
          </p:cNvPr>
          <p:cNvSpPr/>
          <p:nvPr/>
        </p:nvSpPr>
        <p:spPr>
          <a:xfrm>
            <a:off x="141815" y="746626"/>
            <a:ext cx="3074881" cy="400110"/>
          </a:xfrm>
          <a:prstGeom prst="rect">
            <a:avLst/>
          </a:prstGeom>
        </p:spPr>
        <p:txBody>
          <a:bodyPr wrap="none">
            <a:spAutoFit/>
          </a:bodyPr>
          <a:lstStyle/>
          <a:p>
            <a:r>
              <a:rPr lang="en-US" altLang="zh-CN" sz="2000" b="1" dirty="0">
                <a:solidFill>
                  <a:srgbClr val="990000"/>
                </a:solidFill>
                <a:latin typeface="Times New Roman" panose="02020603050405020304" pitchFamily="18" charset="0"/>
                <a:ea typeface="宋体" panose="02010600030101010101" pitchFamily="2" charset="-122"/>
              </a:rPr>
              <a:t>MOSFET</a:t>
            </a:r>
            <a:r>
              <a:rPr lang="zh-CN" altLang="en-US" sz="2000" b="1" dirty="0">
                <a:solidFill>
                  <a:srgbClr val="990000"/>
                </a:solidFill>
                <a:latin typeface="Times New Roman" panose="02020603050405020304" pitchFamily="18" charset="0"/>
                <a:ea typeface="宋体" panose="02010600030101010101" pitchFamily="2" charset="-122"/>
              </a:rPr>
              <a:t>的输出特性曲线</a:t>
            </a:r>
          </a:p>
        </p:txBody>
      </p:sp>
    </p:spTree>
    <p:extLst>
      <p:ext uri="{BB962C8B-B14F-4D97-AF65-F5344CB8AC3E}">
        <p14:creationId xmlns:p14="http://schemas.microsoft.com/office/powerpoint/2010/main" val="2181537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1E037BC-B205-4F9D-B04E-3D02A319B5B5}"/>
              </a:ext>
            </a:extLst>
          </p:cNvPr>
          <p:cNvSpPr txBox="1">
            <a:spLocks noChangeArrowheads="1"/>
          </p:cNvSpPr>
          <p:nvPr/>
        </p:nvSpPr>
        <p:spPr>
          <a:xfrm>
            <a:off x="251520" y="577462"/>
            <a:ext cx="7772400" cy="103385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zh-CN" altLang="en-US" sz="2000" b="1" dirty="0">
                <a:solidFill>
                  <a:srgbClr val="990000"/>
                </a:solidFill>
                <a:latin typeface="Times New Roman" panose="02020603050405020304" pitchFamily="18" charset="0"/>
                <a:ea typeface="宋体" panose="02010600030101010101" pitchFamily="2" charset="-122"/>
              </a:rPr>
              <a:t>（</a:t>
            </a:r>
            <a:r>
              <a:rPr lang="en-US" altLang="zh-CN" sz="2000" b="1" dirty="0">
                <a:solidFill>
                  <a:srgbClr val="990000"/>
                </a:solidFill>
                <a:latin typeface="Times New Roman" panose="02020603050405020304" pitchFamily="18" charset="0"/>
                <a:ea typeface="宋体" panose="02010600030101010101" pitchFamily="2" charset="-122"/>
              </a:rPr>
              <a:t>1</a:t>
            </a:r>
            <a:r>
              <a:rPr lang="zh-CN" altLang="en-US" sz="2000" b="1" dirty="0">
                <a:solidFill>
                  <a:srgbClr val="990000"/>
                </a:solidFill>
                <a:latin typeface="Times New Roman" panose="02020603050405020304" pitchFamily="18" charset="0"/>
                <a:ea typeface="宋体" panose="02010600030101010101" pitchFamily="2" charset="-122"/>
              </a:rPr>
              <a:t>）</a:t>
            </a:r>
            <a:r>
              <a:rPr lang="en-US" altLang="zh-CN" sz="2000" b="1" dirty="0">
                <a:solidFill>
                  <a:srgbClr val="990000"/>
                </a:solidFill>
                <a:latin typeface="Times New Roman" panose="02020603050405020304" pitchFamily="18" charset="0"/>
                <a:ea typeface="宋体" panose="02010600030101010101" pitchFamily="2" charset="-122"/>
              </a:rPr>
              <a:t>MOSFET</a:t>
            </a:r>
            <a:r>
              <a:rPr lang="zh-CN" altLang="en-US" sz="2000" b="1" dirty="0">
                <a:solidFill>
                  <a:srgbClr val="990000"/>
                </a:solidFill>
                <a:latin typeface="Times New Roman" panose="02020603050405020304" pitchFamily="18" charset="0"/>
                <a:ea typeface="宋体" panose="02010600030101010101" pitchFamily="2" charset="-122"/>
              </a:rPr>
              <a:t>的转移特性曲线</a:t>
            </a:r>
          </a:p>
          <a:p>
            <a:pPr>
              <a:buFontTx/>
              <a:buNone/>
            </a:pPr>
            <a:r>
              <a:rPr lang="zh-CN" altLang="en-US" sz="2000" b="1" dirty="0">
                <a:latin typeface="Times New Roman" panose="02020603050405020304" pitchFamily="18" charset="0"/>
                <a:ea typeface="宋体" panose="02010600030101010101" pitchFamily="2" charset="-122"/>
              </a:rPr>
              <a:t>反映了栅对漏源沟道电流的调控情况</a:t>
            </a:r>
          </a:p>
        </p:txBody>
      </p:sp>
      <p:pic>
        <p:nvPicPr>
          <p:cNvPr id="3" name="Picture 4" descr="fig">
            <a:extLst>
              <a:ext uri="{FF2B5EF4-FFF2-40B4-BE49-F238E27FC236}">
                <a16:creationId xmlns:a16="http://schemas.microsoft.com/office/drawing/2014/main" id="{6477D581-A622-4969-B3E9-DF365A927546}"/>
              </a:ext>
            </a:extLst>
          </p:cNvPr>
          <p:cNvPicPr>
            <a:picLocks noChangeAspect="1" noChangeArrowheads="1"/>
          </p:cNvPicPr>
          <p:nvPr/>
        </p:nvPicPr>
        <p:blipFill>
          <a:blip r:embed="rId2"/>
          <a:srcRect/>
          <a:stretch>
            <a:fillRect/>
          </a:stretch>
        </p:blipFill>
        <p:spPr bwMode="auto">
          <a:xfrm>
            <a:off x="251520" y="2115369"/>
            <a:ext cx="5025978" cy="3826644"/>
          </a:xfrm>
          <a:prstGeom prst="rect">
            <a:avLst/>
          </a:prstGeom>
          <a:noFill/>
          <a:ln w="9525">
            <a:noFill/>
            <a:miter lim="800000"/>
            <a:headEnd/>
            <a:tailEnd/>
          </a:ln>
        </p:spPr>
      </p:pic>
      <p:sp>
        <p:nvSpPr>
          <p:cNvPr id="4" name="Rectangle 6">
            <a:extLst>
              <a:ext uri="{FF2B5EF4-FFF2-40B4-BE49-F238E27FC236}">
                <a16:creationId xmlns:a16="http://schemas.microsoft.com/office/drawing/2014/main" id="{030EC25B-E39A-417B-B6AD-F9ECCEE1F800}"/>
              </a:ext>
            </a:extLst>
          </p:cNvPr>
          <p:cNvSpPr>
            <a:spLocks noChangeArrowheads="1"/>
          </p:cNvSpPr>
          <p:nvPr/>
        </p:nvSpPr>
        <p:spPr bwMode="auto">
          <a:xfrm>
            <a:off x="5148064" y="2708920"/>
            <a:ext cx="3492500" cy="1938992"/>
          </a:xfrm>
          <a:prstGeom prst="rect">
            <a:avLst/>
          </a:prstGeom>
          <a:noFill/>
          <a:ln w="6350">
            <a:solidFill>
              <a:srgbClr val="008000"/>
            </a:solidFill>
            <a:miter lim="800000"/>
            <a:headEnd/>
            <a:tailEnd/>
          </a:ln>
        </p:spPr>
        <p:txBody>
          <a:bodyPr>
            <a:spAutoFit/>
          </a:bodyPr>
          <a:lstStyle/>
          <a:p>
            <a:pPr algn="just" eaLnBrk="0" hangingPunct="0">
              <a:spcBef>
                <a:spcPct val="50000"/>
              </a:spcBef>
            </a:pPr>
            <a:r>
              <a:rPr lang="zh-CN" altLang="en-US" sz="2000" dirty="0">
                <a:solidFill>
                  <a:srgbClr val="009900"/>
                </a:solidFill>
                <a:latin typeface="Times New Roman" panose="02020603050405020304" pitchFamily="18" charset="0"/>
                <a:ea typeface="宋体" panose="02010600030101010101" pitchFamily="2" charset="-122"/>
                <a:cs typeface="Times New Roman" panose="02020603050405020304" pitchFamily="18" charset="0"/>
              </a:rPr>
              <a:t>转移特性曲线斜率</a:t>
            </a:r>
            <a:r>
              <a:rPr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solidFill>
                  <a:srgbClr val="009900"/>
                </a:solidFill>
                <a:latin typeface="Times New Roman" panose="02020603050405020304" pitchFamily="18" charset="0"/>
                <a:ea typeface="宋体" panose="02010600030101010101" pitchFamily="2" charset="-122"/>
                <a:cs typeface="Times New Roman" panose="02020603050405020304" pitchFamily="18" charset="0"/>
              </a:rPr>
              <a:t>的大小反映了栅源电压对漏极电流的控制作用。</a:t>
            </a:r>
            <a:r>
              <a:rPr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solidFill>
                  <a:srgbClr val="009900"/>
                </a:solidFill>
                <a:latin typeface="Times New Roman" panose="02020603050405020304" pitchFamily="18" charset="0"/>
                <a:ea typeface="宋体" panose="02010600030101010101" pitchFamily="2" charset="-122"/>
                <a:cs typeface="Times New Roman" panose="02020603050405020304" pitchFamily="18" charset="0"/>
              </a:rPr>
              <a:t>也称为</a:t>
            </a:r>
            <a:r>
              <a:rPr lang="zh-CN" altLang="en-US" sz="2000" dirty="0">
                <a:solidFill>
                  <a:srgbClr val="990000"/>
                </a:solidFill>
                <a:latin typeface="Times New Roman" panose="02020603050405020304" pitchFamily="18" charset="0"/>
                <a:ea typeface="宋体" panose="02010600030101010101" pitchFamily="2" charset="-122"/>
                <a:cs typeface="Times New Roman" panose="02020603050405020304" pitchFamily="18" charset="0"/>
              </a:rPr>
              <a:t>跨导</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0" hangingPunct="0">
              <a:spcBef>
                <a:spcPct val="50000"/>
              </a:spcBef>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跨导的定义式如下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spcBef>
                <a:spcPct val="50000"/>
              </a:spcBef>
            </a:pPr>
            <a:r>
              <a:rPr lang="en-US" altLang="zh-CN" sz="2000" b="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i="1"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0" baseline="-2500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sym typeface="Symbol" pitchFamily="18" charset="2"/>
              </a:rPr>
              <a:t></a:t>
            </a:r>
            <a:r>
              <a:rPr lang="en-US" altLang="zh-CN" sz="2000" b="0" i="1"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baseline="-2500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sym typeface="Symbol" pitchFamily="18" charset="2"/>
              </a:rPr>
              <a:t></a:t>
            </a:r>
            <a:r>
              <a:rPr lang="en-US" altLang="zh-CN" sz="2000" b="0" i="1"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0" baseline="-2500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GS</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sym typeface="Symbol" pitchFamily="18" charset="2"/>
              </a:rPr>
              <a:t></a:t>
            </a:r>
            <a:r>
              <a:rPr lang="en-US" altLang="zh-CN" sz="2000" b="0" i="1"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 V</a:t>
            </a:r>
            <a:r>
              <a:rPr lang="en-US" altLang="zh-CN" sz="2000" b="0" baseline="-1800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DS</a:t>
            </a:r>
            <a:r>
              <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err="1">
                <a:solidFill>
                  <a:srgbClr val="F00000"/>
                </a:solidFill>
                <a:latin typeface="Times New Roman" panose="02020603050405020304" pitchFamily="18" charset="0"/>
                <a:ea typeface="宋体" panose="02010600030101010101" pitchFamily="2" charset="-122"/>
                <a:cs typeface="Times New Roman" panose="02020603050405020304" pitchFamily="18" charset="0"/>
              </a:rPr>
              <a:t>const</a:t>
            </a:r>
            <a:endParaRPr lang="en-US" altLang="zh-CN" sz="2000" b="0" dirty="0">
              <a:solidFill>
                <a:srgbClr val="F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07821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图片2">
            <a:extLst>
              <a:ext uri="{FF2B5EF4-FFF2-40B4-BE49-F238E27FC236}">
                <a16:creationId xmlns:a16="http://schemas.microsoft.com/office/drawing/2014/main" id="{F61CFD47-7788-41AA-853A-9420AFF66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286000"/>
            <a:ext cx="297180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0">
            <a:extLst>
              <a:ext uri="{FF2B5EF4-FFF2-40B4-BE49-F238E27FC236}">
                <a16:creationId xmlns:a16="http://schemas.microsoft.com/office/drawing/2014/main" id="{5A3862B5-F055-45A4-B6CA-F3F9BC383516}"/>
              </a:ext>
            </a:extLst>
          </p:cNvPr>
          <p:cNvSpPr>
            <a:spLocks noChangeArrowheads="1"/>
          </p:cNvSpPr>
          <p:nvPr/>
        </p:nvSpPr>
        <p:spPr bwMode="auto">
          <a:xfrm>
            <a:off x="152400" y="295027"/>
            <a:ext cx="838004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FF0000"/>
                </a:solidFill>
                <a:latin typeface="Times New Roman" panose="02020603050405020304" pitchFamily="18" charset="0"/>
              </a:rPr>
              <a:t>2. </a:t>
            </a:r>
            <a:r>
              <a:rPr lang="zh-CN" altLang="en-US" sz="2000" dirty="0">
                <a:solidFill>
                  <a:srgbClr val="FF0000"/>
                </a:solidFill>
                <a:latin typeface="Times New Roman" panose="02020603050405020304" pitchFamily="18" charset="0"/>
              </a:rPr>
              <a:t>饱和区</a:t>
            </a:r>
          </a:p>
          <a:p>
            <a:pPr eaLnBrk="0" hangingPunct="0">
              <a:lnSpc>
                <a:spcPct val="130000"/>
              </a:lnSpc>
            </a:pPr>
            <a:r>
              <a:rPr lang="zh-CN" altLang="en-US" sz="2000" dirty="0">
                <a:latin typeface="Times New Roman" panose="02020603050405020304" pitchFamily="18" charset="0"/>
              </a:rPr>
              <a:t>    栅极电压被漏极电压降抑制，沟道一侧的反型层消失，沟道夹断。</a:t>
            </a:r>
          </a:p>
          <a:p>
            <a:pPr eaLnBrk="0" hangingPunct="0">
              <a:lnSpc>
                <a:spcPct val="130000"/>
              </a:lnSpc>
            </a:pPr>
            <a:r>
              <a:rPr lang="zh-CN" altLang="en-US" sz="2000" dirty="0">
                <a:latin typeface="Times New Roman" panose="02020603050405020304" pitchFamily="18" charset="0"/>
              </a:rPr>
              <a:t>    漏电压的增加只会使夹断点向源极移动，漏电流基本饱和。</a:t>
            </a:r>
          </a:p>
          <a:p>
            <a:pPr eaLnBrk="0" hangingPunct="0">
              <a:lnSpc>
                <a:spcPct val="130000"/>
              </a:lnSpc>
            </a:pPr>
            <a:r>
              <a:rPr lang="zh-CN" altLang="en-US" sz="2000" dirty="0">
                <a:latin typeface="Times New Roman" panose="02020603050405020304" pitchFamily="18" charset="0"/>
              </a:rPr>
              <a:t>    </a:t>
            </a:r>
          </a:p>
        </p:txBody>
      </p:sp>
      <p:sp>
        <p:nvSpPr>
          <p:cNvPr id="6" name="Rectangle 11">
            <a:extLst>
              <a:ext uri="{FF2B5EF4-FFF2-40B4-BE49-F238E27FC236}">
                <a16:creationId xmlns:a16="http://schemas.microsoft.com/office/drawing/2014/main" id="{7450E112-3F77-4B79-A054-1637CBC00022}"/>
              </a:ext>
            </a:extLst>
          </p:cNvPr>
          <p:cNvSpPr>
            <a:spLocks noChangeArrowheads="1"/>
          </p:cNvSpPr>
          <p:nvPr/>
        </p:nvSpPr>
        <p:spPr bwMode="auto">
          <a:xfrm>
            <a:off x="0" y="2387570"/>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000">
              <a:latin typeface="Times New Roman" panose="02020603050405020304" pitchFamily="18" charset="0"/>
              <a:ea typeface="宋体" panose="02010600030101010101" pitchFamily="2" charset="-122"/>
            </a:endParaRPr>
          </a:p>
        </p:txBody>
      </p:sp>
      <p:sp>
        <p:nvSpPr>
          <p:cNvPr id="8" name="Rectangle 15">
            <a:extLst>
              <a:ext uri="{FF2B5EF4-FFF2-40B4-BE49-F238E27FC236}">
                <a16:creationId xmlns:a16="http://schemas.microsoft.com/office/drawing/2014/main" id="{B44A9C44-7D40-4B0C-8054-A74325FE8F09}"/>
              </a:ext>
            </a:extLst>
          </p:cNvPr>
          <p:cNvSpPr>
            <a:spLocks noChangeArrowheads="1"/>
          </p:cNvSpPr>
          <p:nvPr/>
        </p:nvSpPr>
        <p:spPr bwMode="auto">
          <a:xfrm>
            <a:off x="289618" y="1718200"/>
            <a:ext cx="30572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2000" dirty="0">
                <a:latin typeface="Times New Roman" panose="02020603050405020304" pitchFamily="18" charset="0"/>
              </a:rPr>
              <a:t>饱和起始时的饱和电流</a:t>
            </a:r>
          </a:p>
        </p:txBody>
      </p:sp>
      <p:graphicFrame>
        <p:nvGraphicFramePr>
          <p:cNvPr id="9" name="Object 14">
            <a:extLst>
              <a:ext uri="{FF2B5EF4-FFF2-40B4-BE49-F238E27FC236}">
                <a16:creationId xmlns:a16="http://schemas.microsoft.com/office/drawing/2014/main" id="{3CC6D7E6-D071-457F-9AC2-4F2BC885B241}"/>
              </a:ext>
            </a:extLst>
          </p:cNvPr>
          <p:cNvGraphicFramePr>
            <a:graphicFrameLocks noChangeAspect="1"/>
          </p:cNvGraphicFramePr>
          <p:nvPr>
            <p:extLst>
              <p:ext uri="{D42A27DB-BD31-4B8C-83A1-F6EECF244321}">
                <p14:modId xmlns:p14="http://schemas.microsoft.com/office/powerpoint/2010/main" val="1685943057"/>
              </p:ext>
            </p:extLst>
          </p:nvPr>
        </p:nvGraphicFramePr>
        <p:xfrm>
          <a:off x="1560512" y="2286000"/>
          <a:ext cx="1981200" cy="511175"/>
        </p:xfrm>
        <a:graphic>
          <a:graphicData uri="http://schemas.openxmlformats.org/presentationml/2006/ole">
            <mc:AlternateContent xmlns:mc="http://schemas.openxmlformats.org/markup-compatibility/2006">
              <mc:Choice xmlns:v="urn:schemas-microsoft-com:vml" Requires="v">
                <p:oleObj spid="_x0000_s266273" name="Equation" r:id="rId4" imgW="1511300" imgH="393700" progId="Equation.DSMT4">
                  <p:embed/>
                </p:oleObj>
              </mc:Choice>
              <mc:Fallback>
                <p:oleObj name="Equation" r:id="rId4" imgW="1511300" imgH="393700" progId="Equation.DSMT4">
                  <p:embed/>
                  <p:pic>
                    <p:nvPicPr>
                      <p:cNvPr id="197646" name="Object 14">
                        <a:extLst>
                          <a:ext uri="{FF2B5EF4-FFF2-40B4-BE49-F238E27FC236}">
                            <a16:creationId xmlns:a16="http://schemas.microsoft.com/office/drawing/2014/main" id="{BFF68501-8883-460E-A5D5-8F1B9F1D2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512" y="2286000"/>
                        <a:ext cx="19812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6">
            <a:extLst>
              <a:ext uri="{FF2B5EF4-FFF2-40B4-BE49-F238E27FC236}">
                <a16:creationId xmlns:a16="http://schemas.microsoft.com/office/drawing/2014/main" id="{63D77627-4862-4182-AB2B-C6A6319F489E}"/>
              </a:ext>
            </a:extLst>
          </p:cNvPr>
          <p:cNvSpPr>
            <a:spLocks noChangeArrowheads="1"/>
          </p:cNvSpPr>
          <p:nvPr/>
        </p:nvSpPr>
        <p:spPr bwMode="auto">
          <a:xfrm>
            <a:off x="478631" y="2963556"/>
            <a:ext cx="46538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pPr>
            <a:r>
              <a:rPr lang="zh-CN" altLang="en-US" sz="2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漏极电压高于</a:t>
            </a:r>
            <a:r>
              <a:rPr lang="en-US" altLang="zh-CN" sz="2000"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i="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DS</a:t>
            </a:r>
            <a:r>
              <a:rPr lang="zh-CN" altLang="en-US" sz="2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，漏极电流保持不变。</a:t>
            </a:r>
          </a:p>
        </p:txBody>
      </p:sp>
      <p:sp>
        <p:nvSpPr>
          <p:cNvPr id="11" name="Rectangle 17">
            <a:extLst>
              <a:ext uri="{FF2B5EF4-FFF2-40B4-BE49-F238E27FC236}">
                <a16:creationId xmlns:a16="http://schemas.microsoft.com/office/drawing/2014/main" id="{E31AFAA1-B2DC-40E7-98E9-045DE675C1AA}"/>
              </a:ext>
            </a:extLst>
          </p:cNvPr>
          <p:cNvSpPr>
            <a:spLocks noChangeArrowheads="1"/>
          </p:cNvSpPr>
          <p:nvPr/>
        </p:nvSpPr>
        <p:spPr bwMode="auto">
          <a:xfrm>
            <a:off x="279119" y="3727062"/>
            <a:ext cx="5638800" cy="133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en-US" altLang="zh-CN" sz="2000" dirty="0">
                <a:solidFill>
                  <a:srgbClr val="FF0000"/>
                </a:solidFill>
                <a:latin typeface="Times New Roman" panose="02020603050405020304" pitchFamily="18" charset="0"/>
                <a:ea typeface="宋体" panose="02010600030101010101" pitchFamily="2" charset="-122"/>
              </a:rPr>
              <a:t>3. </a:t>
            </a:r>
            <a:r>
              <a:rPr lang="zh-CN" altLang="en-US" sz="2000" dirty="0">
                <a:solidFill>
                  <a:srgbClr val="FF0000"/>
                </a:solidFill>
                <a:latin typeface="Times New Roman" panose="02020603050405020304" pitchFamily="18" charset="0"/>
                <a:ea typeface="宋体" panose="02010600030101010101" pitchFamily="2" charset="-122"/>
              </a:rPr>
              <a:t>截止区</a:t>
            </a:r>
          </a:p>
          <a:p>
            <a:pPr>
              <a:lnSpc>
                <a:spcPct val="140000"/>
              </a:lnSpc>
            </a:pPr>
            <a:r>
              <a:rPr lang="zh-CN" altLang="en-US" sz="2000" dirty="0">
                <a:latin typeface="Times New Roman" panose="02020603050405020304" pitchFamily="18" charset="0"/>
                <a:ea typeface="宋体" panose="02010600030101010101" pitchFamily="2" charset="-122"/>
              </a:rPr>
              <a:t>    栅极电压远小于阈值电压，不会形成反型层，从源极到漏极相当于两个背靠背的</a:t>
            </a:r>
            <a:r>
              <a:rPr lang="en-US" altLang="zh-CN" sz="2000" dirty="0">
                <a:latin typeface="Times New Roman" panose="02020603050405020304" pitchFamily="18" charset="0"/>
                <a:ea typeface="宋体" panose="02010600030101010101" pitchFamily="2" charset="-122"/>
              </a:rPr>
              <a:t>PN</a:t>
            </a:r>
            <a:r>
              <a:rPr lang="zh-CN" altLang="en-US" sz="2000" dirty="0">
                <a:latin typeface="Times New Roman" panose="02020603050405020304" pitchFamily="18" charset="0"/>
                <a:ea typeface="宋体" panose="02010600030101010101" pitchFamily="2" charset="-122"/>
              </a:rPr>
              <a:t>结。</a:t>
            </a:r>
          </a:p>
        </p:txBody>
      </p:sp>
    </p:spTree>
    <p:extLst>
      <p:ext uri="{BB962C8B-B14F-4D97-AF65-F5344CB8AC3E}">
        <p14:creationId xmlns:p14="http://schemas.microsoft.com/office/powerpoint/2010/main" val="51589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1" name="Rectangle 5">
            <a:extLst>
              <a:ext uri="{FF2B5EF4-FFF2-40B4-BE49-F238E27FC236}">
                <a16:creationId xmlns:a16="http://schemas.microsoft.com/office/drawing/2014/main" id="{356AD9B7-E1B1-471C-9B1C-EB896A17D2AD}"/>
              </a:ext>
            </a:extLst>
          </p:cNvPr>
          <p:cNvSpPr>
            <a:spLocks noChangeArrowheads="1"/>
          </p:cNvSpPr>
          <p:nvPr/>
        </p:nvSpPr>
        <p:spPr bwMode="auto">
          <a:xfrm>
            <a:off x="228600" y="718344"/>
            <a:ext cx="86868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61950">
              <a:defRPr>
                <a:solidFill>
                  <a:schemeClr val="tx1"/>
                </a:solidFill>
                <a:latin typeface="Arial" panose="020B0604020202020204" pitchFamily="34" charset="0"/>
                <a:ea typeface="宋体" panose="02010600030101010101" pitchFamily="2" charset="-122"/>
              </a:defRPr>
            </a:lvl1pPr>
            <a:lvl2pPr marL="541338">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rPr>
              <a:t>按照反型层类型的不同，</a:t>
            </a:r>
            <a:r>
              <a:rPr lang="en-US" altLang="zh-CN" sz="2000" dirty="0">
                <a:latin typeface="Times New Roman" panose="02020603050405020304" pitchFamily="18" charset="0"/>
              </a:rPr>
              <a:t>MOSFET</a:t>
            </a:r>
            <a:r>
              <a:rPr lang="zh-CN" altLang="en-US" sz="2000" dirty="0">
                <a:latin typeface="Times New Roman" panose="02020603050405020304" pitchFamily="18" charset="0"/>
              </a:rPr>
              <a:t>可分四种不同的基本类型</a:t>
            </a:r>
          </a:p>
          <a:p>
            <a:r>
              <a:rPr lang="en-US" altLang="zh-CN" sz="2000" dirty="0">
                <a:solidFill>
                  <a:srgbClr val="FF0000"/>
                </a:solidFill>
                <a:latin typeface="Times New Roman" panose="02020603050405020304" pitchFamily="18" charset="0"/>
              </a:rPr>
              <a:t>1. N</a:t>
            </a:r>
            <a:r>
              <a:rPr lang="zh-CN" altLang="en-US" sz="2000" dirty="0">
                <a:solidFill>
                  <a:srgbClr val="FF0000"/>
                </a:solidFill>
                <a:latin typeface="Times New Roman" panose="02020603050405020304" pitchFamily="18" charset="0"/>
              </a:rPr>
              <a:t>沟道</a:t>
            </a:r>
            <a:r>
              <a:rPr lang="en-US" altLang="zh-CN" sz="2000" dirty="0">
                <a:solidFill>
                  <a:srgbClr val="FF0000"/>
                </a:solidFill>
                <a:latin typeface="Times New Roman" panose="02020603050405020304" pitchFamily="18" charset="0"/>
              </a:rPr>
              <a:t>MOSFET</a:t>
            </a:r>
            <a:r>
              <a:rPr lang="zh-CN" altLang="en-US" sz="2000" dirty="0">
                <a:solidFill>
                  <a:srgbClr val="FF0000"/>
                </a:solidFill>
                <a:latin typeface="Times New Roman" panose="02020603050405020304" pitchFamily="18" charset="0"/>
              </a:rPr>
              <a:t>：</a:t>
            </a:r>
          </a:p>
          <a:p>
            <a:r>
              <a:rPr lang="zh-CN" altLang="en-US" sz="2000" dirty="0">
                <a:solidFill>
                  <a:srgbClr val="FF0000"/>
                </a:solidFill>
                <a:latin typeface="Times New Roman" panose="02020603050405020304" pitchFamily="18" charset="0"/>
              </a:rPr>
              <a:t>  </a:t>
            </a:r>
            <a:r>
              <a:rPr lang="en-US" altLang="zh-CN" sz="2000" dirty="0">
                <a:solidFill>
                  <a:srgbClr val="FF0000"/>
                </a:solidFill>
                <a:latin typeface="Times New Roman" panose="02020603050405020304" pitchFamily="18" charset="0"/>
              </a:rPr>
              <a:t>1</a:t>
            </a:r>
            <a:r>
              <a:rPr lang="zh-CN" altLang="en-US" sz="2000" dirty="0">
                <a:solidFill>
                  <a:srgbClr val="FF0000"/>
                </a:solidFill>
                <a:latin typeface="Times New Roman" panose="02020603050405020304" pitchFamily="18" charset="0"/>
              </a:rPr>
              <a:t>）</a:t>
            </a:r>
            <a:r>
              <a:rPr lang="en-US" altLang="zh-CN" sz="2000" dirty="0">
                <a:solidFill>
                  <a:srgbClr val="FF0000"/>
                </a:solidFill>
                <a:latin typeface="Times New Roman" panose="02020603050405020304" pitchFamily="18" charset="0"/>
              </a:rPr>
              <a:t>N</a:t>
            </a:r>
            <a:r>
              <a:rPr lang="zh-CN" altLang="en-US" sz="2000" dirty="0">
                <a:solidFill>
                  <a:srgbClr val="FF0000"/>
                </a:solidFill>
                <a:latin typeface="Times New Roman" panose="02020603050405020304" pitchFamily="18" charset="0"/>
              </a:rPr>
              <a:t>沟道增强型：</a:t>
            </a:r>
            <a:r>
              <a:rPr lang="zh-CN" altLang="en-US" sz="2000" dirty="0">
                <a:latin typeface="Times New Roman" panose="02020603050405020304" pitchFamily="18" charset="0"/>
              </a:rPr>
              <a:t>零栅压下沟道电导很小，常断状态，栅极必须加上正向电压才能形成沟道；要使沟道通过一定的电流，正的栅偏置电压必须比阈值电压大。</a:t>
            </a:r>
          </a:p>
          <a:p>
            <a:r>
              <a:rPr lang="zh-CN" altLang="en-US" sz="2000" dirty="0">
                <a:solidFill>
                  <a:srgbClr val="FF0000"/>
                </a:solidFill>
                <a:latin typeface="Times New Roman" panose="02020603050405020304" pitchFamily="18" charset="0"/>
              </a:rPr>
              <a:t>  </a:t>
            </a:r>
            <a:r>
              <a:rPr lang="en-US" altLang="zh-CN" sz="2000" dirty="0">
                <a:solidFill>
                  <a:srgbClr val="FF0000"/>
                </a:solidFill>
                <a:latin typeface="Times New Roman" panose="02020603050405020304" pitchFamily="18" charset="0"/>
              </a:rPr>
              <a:t>2</a:t>
            </a:r>
            <a:r>
              <a:rPr lang="zh-CN" altLang="en-US" sz="2000" dirty="0">
                <a:solidFill>
                  <a:srgbClr val="FF0000"/>
                </a:solidFill>
                <a:latin typeface="Times New Roman" panose="02020603050405020304" pitchFamily="18" charset="0"/>
              </a:rPr>
              <a:t>）</a:t>
            </a:r>
            <a:r>
              <a:rPr lang="en-US" altLang="zh-CN" sz="2000" dirty="0">
                <a:solidFill>
                  <a:srgbClr val="FF0000"/>
                </a:solidFill>
                <a:latin typeface="Times New Roman" panose="02020603050405020304" pitchFamily="18" charset="0"/>
              </a:rPr>
              <a:t>N</a:t>
            </a:r>
            <a:r>
              <a:rPr lang="zh-CN" altLang="en-US" sz="2000" dirty="0">
                <a:solidFill>
                  <a:srgbClr val="FF0000"/>
                </a:solidFill>
                <a:latin typeface="Times New Roman" panose="02020603050405020304" pitchFamily="18" charset="0"/>
              </a:rPr>
              <a:t>沟道耗尽型：</a:t>
            </a:r>
            <a:r>
              <a:rPr lang="zh-CN" altLang="en-US" sz="2000" dirty="0">
                <a:latin typeface="Times New Roman" panose="02020603050405020304" pitchFamily="18" charset="0"/>
              </a:rPr>
              <a:t>零偏压下已存在</a:t>
            </a:r>
            <a:r>
              <a:rPr lang="en-US" altLang="zh-CN" sz="2000" dirty="0">
                <a:latin typeface="Times New Roman" panose="02020603050405020304" pitchFamily="18" charset="0"/>
              </a:rPr>
              <a:t>N</a:t>
            </a:r>
            <a:r>
              <a:rPr lang="zh-CN" altLang="en-US" sz="2000" dirty="0">
                <a:latin typeface="Times New Roman" panose="02020603050405020304" pitchFamily="18" charset="0"/>
              </a:rPr>
              <a:t>型沟道，常通状态，为了减小沟道电导，栅极加负电压以耗尽沟道载流子。零偏压下沟道已可流过很大的电流，改变栅压可以增加或减小沟道电流。</a:t>
            </a:r>
          </a:p>
        </p:txBody>
      </p:sp>
      <p:pic>
        <p:nvPicPr>
          <p:cNvPr id="203783" name="Picture 7" descr="6t21a">
            <a:extLst>
              <a:ext uri="{FF2B5EF4-FFF2-40B4-BE49-F238E27FC236}">
                <a16:creationId xmlns:a16="http://schemas.microsoft.com/office/drawing/2014/main" id="{EC149FCD-A78F-4540-86DA-11B072A20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0"/>
            <a:ext cx="1905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4" name="Picture 8" descr="6t21b">
            <a:extLst>
              <a:ext uri="{FF2B5EF4-FFF2-40B4-BE49-F238E27FC236}">
                <a16:creationId xmlns:a16="http://schemas.microsoft.com/office/drawing/2014/main" id="{D77EA465-D117-4243-B46C-4F91B0A91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816350"/>
            <a:ext cx="167640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5" name="Picture 9" descr="6t21c">
            <a:extLst>
              <a:ext uri="{FF2B5EF4-FFF2-40B4-BE49-F238E27FC236}">
                <a16:creationId xmlns:a16="http://schemas.microsoft.com/office/drawing/2014/main" id="{65F4AB30-93B7-49F3-AC40-D2A6A1C46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886200"/>
            <a:ext cx="17526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6" name="Picture 10" descr="6t21d">
            <a:extLst>
              <a:ext uri="{FF2B5EF4-FFF2-40B4-BE49-F238E27FC236}">
                <a16:creationId xmlns:a16="http://schemas.microsoft.com/office/drawing/2014/main" id="{ADC6FDFA-F150-4E10-B4E6-D5DE12B94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53340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7" name="Picture 11" descr="6t21e">
            <a:extLst>
              <a:ext uri="{FF2B5EF4-FFF2-40B4-BE49-F238E27FC236}">
                <a16:creationId xmlns:a16="http://schemas.microsoft.com/office/drawing/2014/main" id="{D7368E6F-2831-4DCA-B60E-61AAA9DC8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5334000"/>
            <a:ext cx="1676400"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8" name="Picture 12" descr="6t21f">
            <a:extLst>
              <a:ext uri="{FF2B5EF4-FFF2-40B4-BE49-F238E27FC236}">
                <a16:creationId xmlns:a16="http://schemas.microsoft.com/office/drawing/2014/main" id="{CE5A93DB-0A17-49E0-98E6-BB0338E89C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5257800"/>
            <a:ext cx="16764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9" name="Text Box 13">
            <a:extLst>
              <a:ext uri="{FF2B5EF4-FFF2-40B4-BE49-F238E27FC236}">
                <a16:creationId xmlns:a16="http://schemas.microsoft.com/office/drawing/2014/main" id="{C1256991-28C8-423D-B3BB-45EB22E2FC05}"/>
              </a:ext>
            </a:extLst>
          </p:cNvPr>
          <p:cNvSpPr txBox="1">
            <a:spLocks noChangeArrowheads="1"/>
          </p:cNvSpPr>
          <p:nvPr/>
        </p:nvSpPr>
        <p:spPr bwMode="auto">
          <a:xfrm>
            <a:off x="1596735" y="465075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endParaRPr lang="ko-KR" altLang="en-US" sz="2000" b="0">
              <a:latin typeface="Times New Roman" panose="02020603050405020304" pitchFamily="18" charset="0"/>
            </a:endParaRPr>
          </a:p>
          <a:p>
            <a:pPr algn="ctr" latinLnBrk="1">
              <a:lnSpc>
                <a:spcPct val="100000"/>
              </a:lnSpc>
            </a:pPr>
            <a:endParaRPr lang="ko-KR" altLang="en-US" sz="2000" b="0">
              <a:latin typeface="Times New Roman" panose="02020603050405020304" pitchFamily="18" charset="0"/>
            </a:endParaRPr>
          </a:p>
          <a:p>
            <a:pPr algn="ctr" latinLnBrk="1">
              <a:lnSpc>
                <a:spcPct val="100000"/>
              </a:lnSpc>
            </a:pPr>
            <a:endParaRPr lang="ko-KR" altLang="en-US" sz="2000" b="0">
              <a:latin typeface="Times New Roman" panose="02020603050405020304" pitchFamily="18" charset="0"/>
            </a:endParaRPr>
          </a:p>
        </p:txBody>
      </p:sp>
      <p:sp>
        <p:nvSpPr>
          <p:cNvPr id="203790" name="Text Box 14">
            <a:extLst>
              <a:ext uri="{FF2B5EF4-FFF2-40B4-BE49-F238E27FC236}">
                <a16:creationId xmlns:a16="http://schemas.microsoft.com/office/drawing/2014/main" id="{1F008B1A-C83A-4B3D-A5B1-94D63C21E639}"/>
              </a:ext>
            </a:extLst>
          </p:cNvPr>
          <p:cNvSpPr txBox="1">
            <a:spLocks noChangeArrowheads="1"/>
          </p:cNvSpPr>
          <p:nvPr/>
        </p:nvSpPr>
        <p:spPr bwMode="auto">
          <a:xfrm>
            <a:off x="211717" y="4111695"/>
            <a:ext cx="16530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N沟道增强型</a:t>
            </a:r>
          </a:p>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（常断）</a:t>
            </a:r>
          </a:p>
        </p:txBody>
      </p:sp>
      <p:sp>
        <p:nvSpPr>
          <p:cNvPr id="203791" name="Text Box 15">
            <a:extLst>
              <a:ext uri="{FF2B5EF4-FFF2-40B4-BE49-F238E27FC236}">
                <a16:creationId xmlns:a16="http://schemas.microsoft.com/office/drawing/2014/main" id="{AD2B0145-E5D8-4E1B-A1E2-A3C0FC66DB3E}"/>
              </a:ext>
            </a:extLst>
          </p:cNvPr>
          <p:cNvSpPr txBox="1">
            <a:spLocks noChangeArrowheads="1"/>
          </p:cNvSpPr>
          <p:nvPr/>
        </p:nvSpPr>
        <p:spPr bwMode="auto">
          <a:xfrm>
            <a:off x="268867" y="5483295"/>
            <a:ext cx="16530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N沟道耗尽型</a:t>
            </a:r>
          </a:p>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（常通）</a:t>
            </a:r>
          </a:p>
        </p:txBody>
      </p:sp>
      <p:pic>
        <p:nvPicPr>
          <p:cNvPr id="203792" name="Picture 16">
            <a:extLst>
              <a:ext uri="{FF2B5EF4-FFF2-40B4-BE49-F238E27FC236}">
                <a16:creationId xmlns:a16="http://schemas.microsoft.com/office/drawing/2014/main" id="{88B676E7-B3F3-43DE-8FC2-C76ED22CE4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954"/>
          <a:stretch>
            <a:fillRect/>
          </a:stretch>
        </p:blipFill>
        <p:spPr bwMode="auto">
          <a:xfrm>
            <a:off x="457200" y="3276600"/>
            <a:ext cx="7848600" cy="43338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E602C76-AC46-434C-A56D-486739A92769}"/>
              </a:ext>
            </a:extLst>
          </p:cNvPr>
          <p:cNvSpPr/>
          <p:nvPr/>
        </p:nvSpPr>
        <p:spPr>
          <a:xfrm>
            <a:off x="2047567" y="318282"/>
            <a:ext cx="3005951"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rPr>
              <a:t>其他场效应晶体管的类型</a:t>
            </a:r>
          </a:p>
        </p:txBody>
      </p:sp>
    </p:spTree>
    <p:extLst>
      <p:ext uri="{BB962C8B-B14F-4D97-AF65-F5344CB8AC3E}">
        <p14:creationId xmlns:p14="http://schemas.microsoft.com/office/powerpoint/2010/main" val="3924444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a:extLst>
              <a:ext uri="{FF2B5EF4-FFF2-40B4-BE49-F238E27FC236}">
                <a16:creationId xmlns:a16="http://schemas.microsoft.com/office/drawing/2014/main" id="{F84921DC-9729-41AD-8636-4604701A0454}"/>
              </a:ext>
            </a:extLst>
          </p:cNvPr>
          <p:cNvSpPr>
            <a:spLocks noChangeArrowheads="1"/>
          </p:cNvSpPr>
          <p:nvPr/>
        </p:nvSpPr>
        <p:spPr bwMode="auto">
          <a:xfrm>
            <a:off x="609600" y="609600"/>
            <a:ext cx="7924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solidFill>
                  <a:srgbClr val="FF0000"/>
                </a:solidFill>
                <a:latin typeface="Times New Roman" panose="02020603050405020304" pitchFamily="18" charset="0"/>
                <a:ea typeface="宋体" panose="02010600030101010101" pitchFamily="2" charset="-122"/>
              </a:rPr>
              <a:t>2. P</a:t>
            </a:r>
            <a:r>
              <a:rPr lang="zh-CN" altLang="en-US" sz="2000" dirty="0">
                <a:solidFill>
                  <a:srgbClr val="FF0000"/>
                </a:solidFill>
                <a:latin typeface="Times New Roman" panose="02020603050405020304" pitchFamily="18" charset="0"/>
                <a:ea typeface="宋体" panose="02010600030101010101" pitchFamily="2" charset="-122"/>
              </a:rPr>
              <a:t>沟道</a:t>
            </a:r>
            <a:r>
              <a:rPr lang="en-US" altLang="zh-CN" sz="2000" dirty="0">
                <a:solidFill>
                  <a:srgbClr val="FF0000"/>
                </a:solidFill>
                <a:latin typeface="Times New Roman" panose="02020603050405020304" pitchFamily="18" charset="0"/>
                <a:ea typeface="宋体" panose="02010600030101010101" pitchFamily="2" charset="-122"/>
              </a:rPr>
              <a:t>MOSFET</a:t>
            </a:r>
            <a:r>
              <a:rPr lang="zh-CN" altLang="en-US" sz="2000" dirty="0">
                <a:solidFill>
                  <a:srgbClr val="FF0000"/>
                </a:solidFill>
                <a:latin typeface="Times New Roman" panose="02020603050405020304" pitchFamily="18" charset="0"/>
                <a:ea typeface="宋体" panose="02010600030101010101" pitchFamily="2" charset="-122"/>
              </a:rPr>
              <a:t>：</a:t>
            </a:r>
          </a:p>
          <a:p>
            <a:r>
              <a:rPr lang="zh-CN" altLang="en-US" sz="2000" dirty="0">
                <a:latin typeface="Times New Roman" panose="02020603050405020304" pitchFamily="18" charset="0"/>
                <a:ea typeface="宋体" panose="02010600030101010101" pitchFamily="2" charset="-122"/>
              </a:rPr>
              <a:t>  把电压的极性改变一下，上述关于</a:t>
            </a:r>
            <a:r>
              <a:rPr lang="en-US" altLang="zh-CN" sz="2000" dirty="0">
                <a:latin typeface="Times New Roman" panose="02020603050405020304" pitchFamily="18" charset="0"/>
                <a:ea typeface="宋体" panose="02010600030101010101" pitchFamily="2" charset="-122"/>
              </a:rPr>
              <a:t>N</a:t>
            </a:r>
            <a:r>
              <a:rPr lang="zh-CN" altLang="en-US" sz="2000" dirty="0">
                <a:latin typeface="Times New Roman" panose="02020603050405020304" pitchFamily="18" charset="0"/>
                <a:ea typeface="宋体" panose="02010600030101010101" pitchFamily="2" charset="-122"/>
              </a:rPr>
              <a:t>沟器件结论可以很容易地推广到</a:t>
            </a:r>
            <a:r>
              <a:rPr lang="en-US" altLang="zh-CN" sz="2000" dirty="0">
                <a:latin typeface="Times New Roman" panose="02020603050405020304" pitchFamily="18" charset="0"/>
                <a:ea typeface="宋体" panose="02010600030101010101" pitchFamily="2" charset="-122"/>
              </a:rPr>
              <a:t>P</a:t>
            </a:r>
            <a:r>
              <a:rPr lang="zh-CN" altLang="en-US" sz="2000" dirty="0">
                <a:latin typeface="Times New Roman" panose="02020603050405020304" pitchFamily="18" charset="0"/>
                <a:ea typeface="宋体" panose="02010600030101010101" pitchFamily="2" charset="-122"/>
              </a:rPr>
              <a:t>沟道器件。</a:t>
            </a:r>
          </a:p>
        </p:txBody>
      </p:sp>
      <p:pic>
        <p:nvPicPr>
          <p:cNvPr id="204806" name="Picture 6" descr="6t21g">
            <a:extLst>
              <a:ext uri="{FF2B5EF4-FFF2-40B4-BE49-F238E27FC236}">
                <a16:creationId xmlns:a16="http://schemas.microsoft.com/office/drawing/2014/main" id="{23FF6870-2512-4EFB-8635-917E880FE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86000"/>
            <a:ext cx="19208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7" name="Picture 7" descr="6t21h">
            <a:extLst>
              <a:ext uri="{FF2B5EF4-FFF2-40B4-BE49-F238E27FC236}">
                <a16:creationId xmlns:a16="http://schemas.microsoft.com/office/drawing/2014/main" id="{8DF9524B-4354-40B0-B3D5-125FFA755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86000"/>
            <a:ext cx="20161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8" name="Picture 8" descr="6t21i">
            <a:extLst>
              <a:ext uri="{FF2B5EF4-FFF2-40B4-BE49-F238E27FC236}">
                <a16:creationId xmlns:a16="http://schemas.microsoft.com/office/drawing/2014/main" id="{7F15C6B0-23BD-4E53-A3A0-DFD5D175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838" y="2362200"/>
            <a:ext cx="2036762"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9" name="Picture 9" descr="6t21j">
            <a:extLst>
              <a:ext uri="{FF2B5EF4-FFF2-40B4-BE49-F238E27FC236}">
                <a16:creationId xmlns:a16="http://schemas.microsoft.com/office/drawing/2014/main" id="{56839147-FAA6-487B-B16E-354618714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191000"/>
            <a:ext cx="19304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0" name="Picture 10" descr="6t21k">
            <a:extLst>
              <a:ext uri="{FF2B5EF4-FFF2-40B4-BE49-F238E27FC236}">
                <a16:creationId xmlns:a16="http://schemas.microsoft.com/office/drawing/2014/main" id="{392321BB-956A-4E20-ABBD-5BEFE6A411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4294188"/>
            <a:ext cx="20320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1" name="Picture 11" descr="6t21l">
            <a:extLst>
              <a:ext uri="{FF2B5EF4-FFF2-40B4-BE49-F238E27FC236}">
                <a16:creationId xmlns:a16="http://schemas.microsoft.com/office/drawing/2014/main" id="{0A3E66A8-57AA-4B6E-983C-7D382BC26F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238" y="4356100"/>
            <a:ext cx="20875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2" name="Text Box 12">
            <a:extLst>
              <a:ext uri="{FF2B5EF4-FFF2-40B4-BE49-F238E27FC236}">
                <a16:creationId xmlns:a16="http://schemas.microsoft.com/office/drawing/2014/main" id="{D166A219-4F58-4C66-A536-01AE25AA7268}"/>
              </a:ext>
            </a:extLst>
          </p:cNvPr>
          <p:cNvSpPr txBox="1">
            <a:spLocks noChangeArrowheads="1"/>
          </p:cNvSpPr>
          <p:nvPr/>
        </p:nvSpPr>
        <p:spPr bwMode="auto">
          <a:xfrm>
            <a:off x="461957" y="2571820"/>
            <a:ext cx="16097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P沟道增强型</a:t>
            </a:r>
          </a:p>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（常断）</a:t>
            </a:r>
          </a:p>
        </p:txBody>
      </p:sp>
      <p:sp>
        <p:nvSpPr>
          <p:cNvPr id="204813" name="Text Box 13">
            <a:extLst>
              <a:ext uri="{FF2B5EF4-FFF2-40B4-BE49-F238E27FC236}">
                <a16:creationId xmlns:a16="http://schemas.microsoft.com/office/drawing/2014/main" id="{E6CE1E2F-46E5-4045-8A29-170DB512CFEA}"/>
              </a:ext>
            </a:extLst>
          </p:cNvPr>
          <p:cNvSpPr txBox="1">
            <a:spLocks noChangeArrowheads="1"/>
          </p:cNvSpPr>
          <p:nvPr/>
        </p:nvSpPr>
        <p:spPr bwMode="auto">
          <a:xfrm>
            <a:off x="366707" y="4373633"/>
            <a:ext cx="16097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P沟道耗尽型</a:t>
            </a:r>
          </a:p>
          <a:p>
            <a:pPr algn="ctr" latinLnBrk="1">
              <a:lnSpc>
                <a:spcPct val="100000"/>
              </a:lnSpc>
            </a:pPr>
            <a:r>
              <a:rPr lang="zh-CN" altLang="zh-CN" sz="2000">
                <a:solidFill>
                  <a:srgbClr val="0000FF"/>
                </a:solidFill>
                <a:latin typeface="Times New Roman" panose="02020603050405020304" pitchFamily="18" charset="0"/>
                <a:ea typeface="宋体" panose="02010600030101010101" pitchFamily="2" charset="-122"/>
              </a:rPr>
              <a:t>（常通）</a:t>
            </a:r>
          </a:p>
        </p:txBody>
      </p:sp>
      <p:sp>
        <p:nvSpPr>
          <p:cNvPr id="204814" name="Text Box 14">
            <a:extLst>
              <a:ext uri="{FF2B5EF4-FFF2-40B4-BE49-F238E27FC236}">
                <a16:creationId xmlns:a16="http://schemas.microsoft.com/office/drawing/2014/main" id="{6A131912-4138-4DA1-AA94-5B9DAE734D10}"/>
              </a:ext>
            </a:extLst>
          </p:cNvPr>
          <p:cNvSpPr txBox="1">
            <a:spLocks noChangeArrowheads="1"/>
          </p:cNvSpPr>
          <p:nvPr/>
        </p:nvSpPr>
        <p:spPr bwMode="auto">
          <a:xfrm>
            <a:off x="2244434" y="1911320"/>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latinLnBrk="1">
              <a:lnSpc>
                <a:spcPct val="100000"/>
              </a:lnSpc>
            </a:pPr>
            <a:endParaRPr lang="zh-CN" altLang="zh-CN" sz="2000" b="0">
              <a:latin typeface="Times New Roman" panose="02020603050405020304" pitchFamily="18" charset="0"/>
              <a:ea typeface="宋体" panose="02010600030101010101" pitchFamily="2" charset="-122"/>
            </a:endParaRPr>
          </a:p>
        </p:txBody>
      </p:sp>
      <p:pic>
        <p:nvPicPr>
          <p:cNvPr id="204815" name="Picture 15">
            <a:extLst>
              <a:ext uri="{FF2B5EF4-FFF2-40B4-BE49-F238E27FC236}">
                <a16:creationId xmlns:a16="http://schemas.microsoft.com/office/drawing/2014/main" id="{D2960AA2-8F40-487C-9BEC-58DDD84459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546"/>
          <a:stretch>
            <a:fillRect/>
          </a:stretch>
        </p:blipFill>
        <p:spPr bwMode="auto">
          <a:xfrm>
            <a:off x="609600" y="1600200"/>
            <a:ext cx="76962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9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755650" y="2852738"/>
            <a:ext cx="7772400" cy="2133600"/>
          </a:xfrm>
        </p:spPr>
        <p:txBody>
          <a:bodyPr>
            <a:normAutofit/>
          </a:bodyPr>
          <a:lstStyle/>
          <a:p>
            <a:pPr eaLnBrk="1" hangingPunct="1"/>
            <a:r>
              <a:rPr lang="zh-CN" altLang="en-US" sz="2000" b="1" dirty="0">
                <a:latin typeface="Times New Roman" panose="02020603050405020304" pitchFamily="18" charset="0"/>
                <a:ea typeface="宋体" panose="02010600030101010101" pitchFamily="2" charset="-122"/>
              </a:rPr>
              <a:t>反型层或沟道的反型电荷</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i</a:t>
            </a:r>
          </a:p>
          <a:p>
            <a:pPr eaLnBrk="1" hangingPunct="1"/>
            <a:r>
              <a:rPr lang="zh-CN" altLang="en-US" sz="2000" b="1" dirty="0">
                <a:latin typeface="Times New Roman" panose="02020603050405020304" pitchFamily="18" charset="0"/>
                <a:ea typeface="宋体" panose="02010600030101010101" pitchFamily="2" charset="-122"/>
              </a:rPr>
              <a:t>沟道下面的耗尽区体电荷</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B</a:t>
            </a:r>
          </a:p>
          <a:p>
            <a:pPr eaLnBrk="1" hangingPunct="1"/>
            <a:r>
              <a:rPr lang="zh-CN" altLang="en-US" sz="2000" b="1" dirty="0">
                <a:latin typeface="Times New Roman" panose="02020603050405020304" pitchFamily="18" charset="0"/>
                <a:ea typeface="宋体" panose="02010600030101010101" pitchFamily="2" charset="-122"/>
              </a:rPr>
              <a:t>栅极电荷</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G </a:t>
            </a:r>
            <a:r>
              <a:rPr lang="zh-CN" altLang="en-US"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G</a:t>
            </a:r>
            <a:r>
              <a:rPr lang="zh-CN" altLang="en-US"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i</a:t>
            </a:r>
            <a:r>
              <a:rPr lang="zh-CN" altLang="en-US"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i="1" baseline="-25000" dirty="0">
                <a:latin typeface="Times New Roman" panose="02020603050405020304" pitchFamily="18" charset="0"/>
                <a:ea typeface="宋体" panose="02010600030101010101" pitchFamily="2" charset="-122"/>
              </a:rPr>
              <a:t>B</a:t>
            </a:r>
            <a:r>
              <a:rPr lang="zh-CN" altLang="en-US" sz="2000" b="1" baseline="-25000" dirty="0">
                <a:latin typeface="Times New Roman" panose="02020603050405020304" pitchFamily="18" charset="0"/>
                <a:ea typeface="宋体" panose="02010600030101010101" pitchFamily="2" charset="-122"/>
              </a:rPr>
              <a:t>）</a:t>
            </a:r>
          </a:p>
          <a:p>
            <a:pPr eaLnBrk="1" hangingPunct="1"/>
            <a:r>
              <a:rPr lang="zh-CN" altLang="en-US" sz="2000" b="1" dirty="0">
                <a:latin typeface="Times New Roman" panose="02020603050405020304" pitchFamily="18" charset="0"/>
                <a:ea typeface="宋体" panose="02010600030101010101" pitchFamily="2" charset="-122"/>
              </a:rPr>
              <a:t>由漏－衬底、源－衬底</a:t>
            </a:r>
            <a:r>
              <a:rPr lang="en-US" altLang="zh-CN" sz="2000" b="1" dirty="0">
                <a:latin typeface="Times New Roman" panose="02020603050405020304" pitchFamily="18" charset="0"/>
                <a:ea typeface="宋体" panose="02010600030101010101" pitchFamily="2" charset="-122"/>
              </a:rPr>
              <a:t>PN</a:t>
            </a:r>
            <a:r>
              <a:rPr lang="zh-CN" altLang="en-US" sz="2000" b="1" dirty="0">
                <a:latin typeface="Times New Roman" panose="02020603050405020304" pitchFamily="18" charset="0"/>
                <a:ea typeface="宋体" panose="02010600030101010101" pitchFamily="2" charset="-122"/>
              </a:rPr>
              <a:t>结引起的电荷</a:t>
            </a:r>
          </a:p>
        </p:txBody>
      </p:sp>
      <p:sp>
        <p:nvSpPr>
          <p:cNvPr id="33796" name="Text Box 4"/>
          <p:cNvSpPr txBox="1">
            <a:spLocks noChangeArrowheads="1"/>
          </p:cNvSpPr>
          <p:nvPr/>
        </p:nvSpPr>
        <p:spPr bwMode="auto">
          <a:xfrm>
            <a:off x="179388" y="1557338"/>
            <a:ext cx="8137525" cy="707886"/>
          </a:xfrm>
          <a:prstGeom prst="rect">
            <a:avLst/>
          </a:prstGeom>
          <a:noFill/>
          <a:ln w="9525">
            <a:noFill/>
            <a:miter lim="800000"/>
            <a:headEnd/>
            <a:tailEnd/>
          </a:ln>
        </p:spPr>
        <p:txBody>
          <a:bodyPr>
            <a:spAutoFit/>
          </a:bodyPr>
          <a:lstStyle/>
          <a:p>
            <a:pPr algn="just">
              <a:spcBef>
                <a:spcPct val="50000"/>
              </a:spcBef>
            </a:pPr>
            <a:r>
              <a:rPr lang="en-US" altLang="zh-CN" sz="2000" dirty="0">
                <a:solidFill>
                  <a:srgbClr val="009900"/>
                </a:solidFill>
                <a:latin typeface="Times New Roman" panose="02020603050405020304" pitchFamily="18" charset="0"/>
                <a:ea typeface="宋体" panose="02010600030101010101" pitchFamily="2" charset="-122"/>
              </a:rPr>
              <a:t>MOSFET</a:t>
            </a:r>
            <a:r>
              <a:rPr lang="zh-CN" altLang="en-US" sz="2000" dirty="0">
                <a:solidFill>
                  <a:srgbClr val="009900"/>
                </a:solidFill>
                <a:latin typeface="Times New Roman" panose="02020603050405020304" pitchFamily="18" charset="0"/>
                <a:ea typeface="宋体" panose="02010600030101010101" pitchFamily="2" charset="-122"/>
              </a:rPr>
              <a:t>的瞬态特性是由器件的电容效应，即器件中的电荷存储效应引起的。</a:t>
            </a:r>
            <a:r>
              <a:rPr lang="en-US" altLang="zh-CN" sz="2000" dirty="0">
                <a:solidFill>
                  <a:srgbClr val="009900"/>
                </a:solidFill>
                <a:latin typeface="Times New Roman" panose="02020603050405020304" pitchFamily="18" charset="0"/>
                <a:ea typeface="宋体" panose="02010600030101010101" pitchFamily="2" charset="-122"/>
              </a:rPr>
              <a:t>MOSFET</a:t>
            </a:r>
            <a:r>
              <a:rPr lang="zh-CN" altLang="en-US" sz="2000" dirty="0">
                <a:solidFill>
                  <a:srgbClr val="009900"/>
                </a:solidFill>
                <a:latin typeface="Times New Roman" panose="02020603050405020304" pitchFamily="18" charset="0"/>
                <a:ea typeface="宋体" panose="02010600030101010101" pitchFamily="2" charset="-122"/>
              </a:rPr>
              <a:t>中的存储电荷主要包括：</a:t>
            </a:r>
          </a:p>
        </p:txBody>
      </p:sp>
      <p:sp>
        <p:nvSpPr>
          <p:cNvPr id="33797" name="Text Box 5"/>
          <p:cNvSpPr txBox="1">
            <a:spLocks noChangeArrowheads="1"/>
          </p:cNvSpPr>
          <p:nvPr/>
        </p:nvSpPr>
        <p:spPr bwMode="auto">
          <a:xfrm>
            <a:off x="539552" y="5085184"/>
            <a:ext cx="9144000" cy="400110"/>
          </a:xfrm>
          <a:prstGeom prst="rect">
            <a:avLst/>
          </a:prstGeom>
          <a:noFill/>
          <a:ln w="9525">
            <a:noFill/>
            <a:miter lim="800000"/>
            <a:headEnd/>
            <a:tailEnd/>
          </a:ln>
        </p:spPr>
        <p:txBody>
          <a:bodyPr>
            <a:spAutoFit/>
          </a:bodyPr>
          <a:lstStyle/>
          <a:p>
            <a:pPr>
              <a:spcBef>
                <a:spcPct val="50000"/>
              </a:spcBef>
            </a:pPr>
            <a:r>
              <a:rPr lang="zh-CN" altLang="en-US" sz="2000" dirty="0">
                <a:solidFill>
                  <a:schemeClr val="accent2"/>
                </a:solidFill>
                <a:latin typeface="Times New Roman" panose="02020603050405020304" pitchFamily="18" charset="0"/>
                <a:ea typeface="宋体" panose="02010600030101010101" pitchFamily="2" charset="-122"/>
              </a:rPr>
              <a:t>根据其特性，可以将这些电荷分成</a:t>
            </a:r>
            <a:r>
              <a:rPr lang="zh-CN" altLang="en-US" sz="2000" dirty="0">
                <a:solidFill>
                  <a:srgbClr val="FF3300"/>
                </a:solidFill>
                <a:latin typeface="Times New Roman" panose="02020603050405020304" pitchFamily="18" charset="0"/>
                <a:ea typeface="宋体" panose="02010600030101010101" pitchFamily="2" charset="-122"/>
              </a:rPr>
              <a:t>本征</a:t>
            </a:r>
            <a:r>
              <a:rPr lang="zh-CN" altLang="en-US" sz="2000" dirty="0">
                <a:solidFill>
                  <a:schemeClr val="accent2"/>
                </a:solidFill>
                <a:latin typeface="Times New Roman" panose="02020603050405020304" pitchFamily="18" charset="0"/>
                <a:ea typeface="宋体" panose="02010600030101010101" pitchFamily="2" charset="-122"/>
              </a:rPr>
              <a:t>部分和</a:t>
            </a:r>
            <a:r>
              <a:rPr lang="zh-CN" altLang="en-US" sz="2000" dirty="0">
                <a:solidFill>
                  <a:srgbClr val="FF3300"/>
                </a:solidFill>
                <a:latin typeface="Times New Roman" panose="02020603050405020304" pitchFamily="18" charset="0"/>
                <a:ea typeface="宋体" panose="02010600030101010101" pitchFamily="2" charset="-122"/>
              </a:rPr>
              <a:t>非本征</a:t>
            </a:r>
            <a:r>
              <a:rPr lang="zh-CN" altLang="en-US" sz="2000" dirty="0">
                <a:solidFill>
                  <a:schemeClr val="accent2"/>
                </a:solidFill>
                <a:latin typeface="Times New Roman" panose="02020603050405020304" pitchFamily="18" charset="0"/>
                <a:ea typeface="宋体" panose="02010600030101010101" pitchFamily="2" charset="-122"/>
              </a:rPr>
              <a:t>部分</a:t>
            </a:r>
            <a:r>
              <a:rPr lang="zh-CN" altLang="en-US" sz="2000" b="0" dirty="0">
                <a:solidFill>
                  <a:schemeClr val="accent2"/>
                </a:solidFill>
                <a:latin typeface="Times New Roman" panose="02020603050405020304" pitchFamily="18" charset="0"/>
                <a:ea typeface="宋体" panose="02010600030101010101" pitchFamily="2" charset="-122"/>
              </a:rPr>
              <a:t>。</a:t>
            </a:r>
          </a:p>
        </p:txBody>
      </p:sp>
      <p:sp>
        <p:nvSpPr>
          <p:cNvPr id="8" name="Rectangle 2">
            <a:extLst>
              <a:ext uri="{FF2B5EF4-FFF2-40B4-BE49-F238E27FC236}">
                <a16:creationId xmlns:a16="http://schemas.microsoft.com/office/drawing/2014/main" id="{1D63FB56-7FB1-44A4-829C-BF54B4D60101}"/>
              </a:ext>
            </a:extLst>
          </p:cNvPr>
          <p:cNvSpPr txBox="1">
            <a:spLocks noChangeArrowheads="1"/>
          </p:cNvSpPr>
          <p:nvPr/>
        </p:nvSpPr>
        <p:spPr>
          <a:xfrm>
            <a:off x="539552" y="21892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10000"/>
              </a:lnSpc>
            </a:pPr>
            <a:r>
              <a:rPr lang="en-US" altLang="zh-CN" sz="2000" dirty="0">
                <a:latin typeface="Times New Roman" panose="02020603050405020304" pitchFamily="18" charset="0"/>
                <a:ea typeface="宋体" panose="02010600030101010101" pitchFamily="2" charset="-122"/>
              </a:rPr>
              <a:t>4.5 MOS</a:t>
            </a:r>
            <a:r>
              <a:rPr lang="zh-CN" altLang="en-US" sz="2000" dirty="0">
                <a:latin typeface="Times New Roman" panose="02020603050405020304" pitchFamily="18" charset="0"/>
                <a:ea typeface="宋体" panose="02010600030101010101" pitchFamily="2" charset="-122"/>
              </a:rPr>
              <a:t>场效应晶体管的频率特性</a:t>
            </a:r>
          </a:p>
        </p:txBody>
      </p:sp>
    </p:spTree>
    <p:extLst>
      <p:ext uri="{BB962C8B-B14F-4D97-AF65-F5344CB8AC3E}">
        <p14:creationId xmlns:p14="http://schemas.microsoft.com/office/powerpoint/2010/main" val="593310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ig"/>
          <p:cNvPicPr>
            <a:picLocks noChangeAspect="1" noChangeArrowheads="1"/>
          </p:cNvPicPr>
          <p:nvPr/>
        </p:nvPicPr>
        <p:blipFill>
          <a:blip r:embed="rId2"/>
          <a:srcRect/>
          <a:stretch>
            <a:fillRect/>
          </a:stretch>
        </p:blipFill>
        <p:spPr bwMode="auto">
          <a:xfrm>
            <a:off x="395288" y="1"/>
            <a:ext cx="5256832" cy="4778938"/>
          </a:xfrm>
          <a:prstGeom prst="rect">
            <a:avLst/>
          </a:prstGeom>
          <a:noFill/>
          <a:ln w="9525">
            <a:noFill/>
            <a:miter lim="800000"/>
            <a:headEnd/>
            <a:tailEnd/>
          </a:ln>
        </p:spPr>
      </p:pic>
      <p:sp>
        <p:nvSpPr>
          <p:cNvPr id="3" name="Rectangle 3">
            <a:extLst>
              <a:ext uri="{FF2B5EF4-FFF2-40B4-BE49-F238E27FC236}">
                <a16:creationId xmlns:a16="http://schemas.microsoft.com/office/drawing/2014/main" id="{13D27256-A0ED-430B-BA47-515B2272554A}"/>
              </a:ext>
            </a:extLst>
          </p:cNvPr>
          <p:cNvSpPr txBox="1">
            <a:spLocks noChangeArrowheads="1"/>
          </p:cNvSpPr>
          <p:nvPr/>
        </p:nvSpPr>
        <p:spPr>
          <a:xfrm>
            <a:off x="381000" y="5013176"/>
            <a:ext cx="8382000" cy="14093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zh-CN" altLang="en-US" sz="2000" b="1">
                <a:solidFill>
                  <a:srgbClr val="990000"/>
                </a:solidFill>
                <a:latin typeface="Times New Roman" panose="02020603050405020304" pitchFamily="18" charset="0"/>
                <a:ea typeface="宋体" panose="02010600030101010101" pitchFamily="2" charset="-122"/>
              </a:rPr>
              <a:t>在交流高频情况下，</a:t>
            </a:r>
            <a:r>
              <a:rPr lang="en-US" altLang="zh-CN" sz="2000" b="1">
                <a:solidFill>
                  <a:srgbClr val="990000"/>
                </a:solidFill>
                <a:latin typeface="Times New Roman" panose="02020603050405020304" pitchFamily="18" charset="0"/>
                <a:ea typeface="宋体" panose="02010600030101010101" pitchFamily="2" charset="-122"/>
              </a:rPr>
              <a:t>MOS</a:t>
            </a:r>
            <a:r>
              <a:rPr lang="zh-CN" altLang="en-US" sz="2000" b="1">
                <a:solidFill>
                  <a:srgbClr val="990000"/>
                </a:solidFill>
                <a:latin typeface="Times New Roman" panose="02020603050405020304" pitchFamily="18" charset="0"/>
                <a:ea typeface="宋体" panose="02010600030101010101" pitchFamily="2" charset="-122"/>
              </a:rPr>
              <a:t>器件对这些本征电容和非本征电容电容充放电存在一定延迟时间。此外，载流子渡越沟道也需要一定的时间，这些延迟时间决定</a:t>
            </a:r>
            <a:r>
              <a:rPr lang="en-US" altLang="zh-CN" sz="2000" b="1">
                <a:solidFill>
                  <a:srgbClr val="990000"/>
                </a:solidFill>
                <a:latin typeface="Times New Roman" panose="02020603050405020304" pitchFamily="18" charset="0"/>
                <a:ea typeface="宋体" panose="02010600030101010101" pitchFamily="2" charset="-122"/>
              </a:rPr>
              <a:t>MOSFET</a:t>
            </a:r>
            <a:r>
              <a:rPr lang="zh-CN" altLang="en-US" sz="2000" b="1">
                <a:solidFill>
                  <a:srgbClr val="990000"/>
                </a:solidFill>
                <a:latin typeface="Times New Roman" panose="02020603050405020304" pitchFamily="18" charset="0"/>
                <a:ea typeface="宋体" panose="02010600030101010101" pitchFamily="2" charset="-122"/>
              </a:rPr>
              <a:t>存在使用频率的限制。</a:t>
            </a:r>
            <a:endParaRPr lang="zh-CN" altLang="en-US" sz="2000" b="1" dirty="0">
              <a:solidFill>
                <a:srgbClr val="99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83284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3619500" y="597476"/>
            <a:ext cx="1399742" cy="400110"/>
          </a:xfrm>
          <a:prstGeom prst="rect">
            <a:avLst/>
          </a:prstGeom>
          <a:noFill/>
          <a:ln w="9525">
            <a:noFill/>
            <a:miter lim="800000"/>
            <a:headEnd/>
            <a:tailEnd/>
          </a:ln>
        </p:spPr>
        <p:txBody>
          <a:bodyPr wrap="none">
            <a:spAutoFit/>
          </a:bodyPr>
          <a:lstStyle/>
          <a:p>
            <a:pPr>
              <a:spcBef>
                <a:spcPct val="50000"/>
              </a:spcBef>
            </a:pPr>
            <a:r>
              <a:rPr lang="zh-CN" altLang="en-US" sz="2000" dirty="0">
                <a:solidFill>
                  <a:srgbClr val="A50021"/>
                </a:solidFill>
                <a:latin typeface="Times New Roman" panose="02020603050405020304" pitchFamily="18" charset="0"/>
                <a:ea typeface="宋体" panose="02010600030101010101" pitchFamily="2" charset="-122"/>
              </a:rPr>
              <a:t>截止频率</a:t>
            </a:r>
            <a:r>
              <a:rPr lang="en-US" altLang="zh-CN" sz="2000" dirty="0" err="1">
                <a:solidFill>
                  <a:srgbClr val="A50021"/>
                </a:solidFill>
                <a:latin typeface="Times New Roman" panose="02020603050405020304" pitchFamily="18" charset="0"/>
                <a:ea typeface="宋体" panose="02010600030101010101" pitchFamily="2" charset="-122"/>
              </a:rPr>
              <a:t>f</a:t>
            </a:r>
            <a:r>
              <a:rPr lang="en-US" altLang="zh-CN" sz="2000" baseline="-25000" dirty="0" err="1">
                <a:solidFill>
                  <a:srgbClr val="A50021"/>
                </a:solidFill>
                <a:latin typeface="Times New Roman" panose="02020603050405020304" pitchFamily="18" charset="0"/>
                <a:ea typeface="宋体" panose="02010600030101010101" pitchFamily="2" charset="-122"/>
              </a:rPr>
              <a:t>T</a:t>
            </a:r>
            <a:endParaRPr lang="en-US" altLang="zh-CN" sz="2000" baseline="-25000" dirty="0">
              <a:solidFill>
                <a:srgbClr val="A50021"/>
              </a:solidFill>
              <a:latin typeface="Times New Roman" panose="02020603050405020304" pitchFamily="18" charset="0"/>
              <a:ea typeface="宋体" panose="02010600030101010101" pitchFamily="2" charset="-122"/>
            </a:endParaRPr>
          </a:p>
        </p:txBody>
      </p:sp>
      <p:sp>
        <p:nvSpPr>
          <p:cNvPr id="10244" name="Text Box 3"/>
          <p:cNvSpPr txBox="1">
            <a:spLocks noChangeArrowheads="1"/>
          </p:cNvSpPr>
          <p:nvPr/>
        </p:nvSpPr>
        <p:spPr bwMode="auto">
          <a:xfrm>
            <a:off x="294224" y="1418431"/>
            <a:ext cx="8534400" cy="1477328"/>
          </a:xfrm>
          <a:prstGeom prst="rect">
            <a:avLst/>
          </a:prstGeom>
          <a:noFill/>
          <a:ln w="9525">
            <a:noFill/>
            <a:miter lim="800000"/>
            <a:headEnd/>
            <a:tailEnd/>
          </a:ln>
        </p:spPr>
        <p:txBody>
          <a:bodyPr>
            <a:spAutoFit/>
          </a:bodyPr>
          <a:lstStyle/>
          <a:p>
            <a:pPr algn="just">
              <a:spcBef>
                <a:spcPct val="50000"/>
              </a:spcBef>
            </a:pPr>
            <a:r>
              <a:rPr lang="zh-CN" altLang="en-US" sz="2000" dirty="0">
                <a:latin typeface="Times New Roman" panose="02020603050405020304" pitchFamily="18" charset="0"/>
                <a:ea typeface="宋体" panose="02010600030101010101" pitchFamily="2" charset="-122"/>
              </a:rPr>
              <a:t>截止频率定义为输入电流与交流短路输出电流相等时对应的频率，记为</a:t>
            </a:r>
            <a:r>
              <a:rPr lang="en-US" altLang="zh-CN" sz="2000" dirty="0" err="1">
                <a:latin typeface="Times New Roman" panose="02020603050405020304" pitchFamily="18" charset="0"/>
                <a:ea typeface="宋体" panose="02010600030101010101" pitchFamily="2" charset="-122"/>
              </a:rPr>
              <a:t>f</a:t>
            </a:r>
            <a:r>
              <a:rPr lang="en-US" altLang="zh-CN" sz="2000" baseline="-25000" dirty="0" err="1">
                <a:latin typeface="Times New Roman" panose="02020603050405020304" pitchFamily="18" charset="0"/>
                <a:ea typeface="宋体" panose="02010600030101010101" pitchFamily="2" charset="-122"/>
              </a:rPr>
              <a:t>T</a:t>
            </a:r>
            <a:r>
              <a:rPr lang="zh-CN" altLang="en-US" sz="2000" dirty="0">
                <a:latin typeface="Times New Roman" panose="02020603050405020304" pitchFamily="18" charset="0"/>
                <a:ea typeface="宋体" panose="02010600030101010101" pitchFamily="2" charset="-122"/>
              </a:rPr>
              <a:t>。通常，把流过</a:t>
            </a:r>
            <a:r>
              <a:rPr lang="en-US" altLang="zh-CN" sz="2000" dirty="0" err="1">
                <a:latin typeface="Times New Roman" panose="02020603050405020304" pitchFamily="18" charset="0"/>
                <a:ea typeface="宋体" panose="02010600030101010101" pitchFamily="2" charset="-122"/>
              </a:rPr>
              <a:t>C</a:t>
            </a:r>
            <a:r>
              <a:rPr lang="en-US" altLang="zh-CN" sz="2000" baseline="-25000" dirty="0" err="1">
                <a:latin typeface="Times New Roman" panose="02020603050405020304" pitchFamily="18" charset="0"/>
                <a:ea typeface="宋体" panose="02010600030101010101" pitchFamily="2" charset="-122"/>
              </a:rPr>
              <a:t>gs</a:t>
            </a:r>
            <a:r>
              <a:rPr lang="zh-CN" altLang="en-US" sz="2000" dirty="0">
                <a:latin typeface="Times New Roman" panose="02020603050405020304" pitchFamily="18" charset="0"/>
                <a:ea typeface="宋体" panose="02010600030101010101" pitchFamily="2" charset="-122"/>
              </a:rPr>
              <a:t>的电流上升到正好等于电压控制电流源</a:t>
            </a:r>
            <a:r>
              <a:rPr lang="en-US" altLang="zh-CN" sz="2000" dirty="0" err="1">
                <a:latin typeface="Times New Roman" panose="02020603050405020304" pitchFamily="18" charset="0"/>
                <a:ea typeface="宋体" panose="02010600030101010101" pitchFamily="2" charset="-122"/>
              </a:rPr>
              <a:t>g</a:t>
            </a:r>
            <a:r>
              <a:rPr lang="en-US" altLang="zh-CN" sz="2000" baseline="-25000" dirty="0" err="1">
                <a:latin typeface="Times New Roman" panose="02020603050405020304" pitchFamily="18" charset="0"/>
                <a:ea typeface="宋体" panose="02010600030101010101" pitchFamily="2" charset="-122"/>
              </a:rPr>
              <a:t>m</a:t>
            </a:r>
            <a:r>
              <a:rPr lang="en-US" altLang="zh-CN" sz="2000" dirty="0" err="1">
                <a:latin typeface="Times New Roman" panose="02020603050405020304" pitchFamily="18" charset="0"/>
                <a:ea typeface="宋体" panose="02010600030101010101" pitchFamily="2" charset="-122"/>
              </a:rPr>
              <a:t>v</a:t>
            </a:r>
            <a:r>
              <a:rPr lang="en-US" altLang="zh-CN" sz="2000" baseline="-25000" dirty="0" err="1">
                <a:latin typeface="Times New Roman" panose="02020603050405020304" pitchFamily="18" charset="0"/>
                <a:ea typeface="宋体" panose="02010600030101010101" pitchFamily="2" charset="-122"/>
              </a:rPr>
              <a:t>gs</a:t>
            </a:r>
            <a:r>
              <a:rPr lang="zh-CN" altLang="en-US" sz="2000" dirty="0">
                <a:latin typeface="Times New Roman" panose="02020603050405020304" pitchFamily="18" charset="0"/>
                <a:ea typeface="宋体" panose="02010600030101010101" pitchFamily="2" charset="-122"/>
              </a:rPr>
              <a:t>的频率定义为的截止频率，</a:t>
            </a:r>
          </a:p>
          <a:p>
            <a:pPr algn="just">
              <a:spcBef>
                <a:spcPct val="50000"/>
              </a:spcBef>
            </a:pPr>
            <a:endParaRPr lang="en-US" altLang="zh-CN" sz="2000" b="0" dirty="0">
              <a:latin typeface="Times New Roman" panose="02020603050405020304" pitchFamily="18" charset="0"/>
              <a:ea typeface="宋体" panose="02010600030101010101" pitchFamily="2" charset="-122"/>
            </a:endParaRPr>
          </a:p>
        </p:txBody>
      </p:sp>
      <p:graphicFrame>
        <p:nvGraphicFramePr>
          <p:cNvPr id="10242" name="Object 5"/>
          <p:cNvGraphicFramePr>
            <a:graphicFrameLocks noChangeAspect="1"/>
          </p:cNvGraphicFramePr>
          <p:nvPr>
            <p:extLst>
              <p:ext uri="{D42A27DB-BD31-4B8C-83A1-F6EECF244321}">
                <p14:modId xmlns:p14="http://schemas.microsoft.com/office/powerpoint/2010/main" val="1343194043"/>
              </p:ext>
            </p:extLst>
          </p:nvPr>
        </p:nvGraphicFramePr>
        <p:xfrm>
          <a:off x="2717286" y="2881969"/>
          <a:ext cx="2786063" cy="803275"/>
        </p:xfrm>
        <a:graphic>
          <a:graphicData uri="http://schemas.openxmlformats.org/presentationml/2006/ole">
            <mc:AlternateContent xmlns:mc="http://schemas.openxmlformats.org/markup-compatibility/2006">
              <mc:Choice xmlns:v="urn:schemas-microsoft-com:vml" Requires="v">
                <p:oleObj spid="_x0000_s267296" name="Equation" r:id="rId4" imgW="1358640" imgH="393480" progId="Equation.DSMT4">
                  <p:embed/>
                </p:oleObj>
              </mc:Choice>
              <mc:Fallback>
                <p:oleObj name="Equation" r:id="rId4" imgW="1358640" imgH="393480" progId="Equation.DSMT4">
                  <p:embed/>
                  <p:pic>
                    <p:nvPicPr>
                      <p:cNvPr id="1024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286" y="2881969"/>
                        <a:ext cx="278606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Text Box 7"/>
          <p:cNvSpPr txBox="1">
            <a:spLocks noChangeArrowheads="1"/>
          </p:cNvSpPr>
          <p:nvPr/>
        </p:nvSpPr>
        <p:spPr bwMode="auto">
          <a:xfrm>
            <a:off x="228600" y="4724400"/>
            <a:ext cx="8686800" cy="1477328"/>
          </a:xfrm>
          <a:prstGeom prst="rect">
            <a:avLst/>
          </a:prstGeom>
          <a:noFill/>
          <a:ln w="9525">
            <a:noFill/>
            <a:miter lim="800000"/>
            <a:headEnd/>
            <a:tailEnd/>
          </a:ln>
        </p:spPr>
        <p:txBody>
          <a:bodyPr>
            <a:spAutoFit/>
          </a:bodyPr>
          <a:lstStyle/>
          <a:p>
            <a:pPr algn="just">
              <a:spcBef>
                <a:spcPct val="50000"/>
              </a:spcBef>
            </a:pPr>
            <a:r>
              <a:rPr lang="zh-CN" altLang="en-US" sz="2000" dirty="0">
                <a:latin typeface="Times New Roman" panose="02020603050405020304" pitchFamily="18" charset="0"/>
                <a:ea typeface="宋体" panose="02010600030101010101" pitchFamily="2" charset="-122"/>
              </a:rPr>
              <a:t>漏极电流对栅极信号电压的响应是通过载流子在沟道中的输运实现的，载流子从源到漏的运动需要一定时间、因而栅极加了外来信号，漏极并不立即产生输出，延迟决定了截止频率</a:t>
            </a:r>
            <a:r>
              <a:rPr lang="en-US" altLang="zh-CN" sz="2000" dirty="0" err="1">
                <a:latin typeface="Times New Roman" panose="02020603050405020304" pitchFamily="18" charset="0"/>
                <a:ea typeface="宋体" panose="02010600030101010101" pitchFamily="2" charset="-122"/>
              </a:rPr>
              <a:t>f</a:t>
            </a:r>
            <a:r>
              <a:rPr lang="en-US" altLang="zh-CN" sz="2000" baseline="-25000" dirty="0" err="1">
                <a:latin typeface="Times New Roman" panose="02020603050405020304" pitchFamily="18" charset="0"/>
                <a:ea typeface="宋体" panose="02010600030101010101" pitchFamily="2" charset="-122"/>
              </a:rPr>
              <a:t>T</a:t>
            </a:r>
            <a:r>
              <a:rPr lang="zh-CN" altLang="en-US" sz="2000" dirty="0">
                <a:latin typeface="Times New Roman" panose="02020603050405020304" pitchFamily="18" charset="0"/>
                <a:ea typeface="宋体" panose="02010600030101010101" pitchFamily="2" charset="-122"/>
              </a:rPr>
              <a:t>。</a:t>
            </a:r>
          </a:p>
          <a:p>
            <a:pPr algn="just">
              <a:spcBef>
                <a:spcPct val="50000"/>
              </a:spcBef>
            </a:pPr>
            <a:endParaRPr lang="en-US" altLang="zh-CN" sz="2000" b="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9906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11C74D3-06A9-4EE1-BB8E-8BC9FF948D0E}"/>
              </a:ext>
            </a:extLst>
          </p:cNvPr>
          <p:cNvSpPr>
            <a:spLocks noGrp="1" noChangeArrowheads="1"/>
          </p:cNvSpPr>
          <p:nvPr>
            <p:ph type="title"/>
          </p:nvPr>
        </p:nvSpPr>
        <p:spPr>
          <a:xfrm>
            <a:off x="467518" y="260648"/>
            <a:ext cx="7129463" cy="839788"/>
          </a:xfrm>
        </p:spPr>
        <p:txBody>
          <a:bodyPr>
            <a:normAutofit/>
          </a:bodyPr>
          <a:lstStyle/>
          <a:p>
            <a:pPr>
              <a:lnSpc>
                <a:spcPct val="110000"/>
              </a:lnSpc>
            </a:pPr>
            <a:r>
              <a:rPr lang="en-US" altLang="zh-CN" sz="2000" dirty="0">
                <a:latin typeface="Times New Roman" panose="02020603050405020304" pitchFamily="18" charset="0"/>
                <a:ea typeface="宋体" panose="02010600030101010101" pitchFamily="2" charset="-122"/>
              </a:rPr>
              <a:t>4.1 MOS</a:t>
            </a:r>
            <a:r>
              <a:rPr lang="zh-CN" altLang="en-US" sz="2000" dirty="0">
                <a:latin typeface="Times New Roman" panose="02020603050405020304" pitchFamily="18" charset="0"/>
                <a:ea typeface="宋体" panose="02010600030101010101" pitchFamily="2" charset="-122"/>
              </a:rPr>
              <a:t>结构与基本性质</a:t>
            </a:r>
            <a:br>
              <a:rPr lang="zh-CN" altLang="en-US" sz="2000" dirty="0">
                <a:latin typeface="Times New Roman" panose="02020603050405020304" pitchFamily="18" charset="0"/>
                <a:ea typeface="宋体" panose="02010600030101010101" pitchFamily="2" charset="-122"/>
              </a:rPr>
            </a:br>
            <a:r>
              <a:rPr lang="en-US" altLang="zh-CN" sz="2000" dirty="0">
                <a:latin typeface="Times New Roman" panose="02020603050405020304" pitchFamily="18" charset="0"/>
                <a:ea typeface="宋体" panose="02010600030101010101" pitchFamily="2" charset="-122"/>
              </a:rPr>
              <a:t>4.1.1 </a:t>
            </a:r>
            <a:r>
              <a:rPr lang="zh-CN" altLang="en-US" sz="2000" dirty="0">
                <a:latin typeface="Times New Roman" panose="02020603050405020304" pitchFamily="18" charset="0"/>
                <a:ea typeface="宋体" panose="02010600030101010101" pitchFamily="2" charset="-122"/>
              </a:rPr>
              <a:t>理想</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结构与基本性质</a:t>
            </a:r>
          </a:p>
        </p:txBody>
      </p:sp>
      <p:sp>
        <p:nvSpPr>
          <p:cNvPr id="44035" name="Rectangle 3">
            <a:extLst>
              <a:ext uri="{FF2B5EF4-FFF2-40B4-BE49-F238E27FC236}">
                <a16:creationId xmlns:a16="http://schemas.microsoft.com/office/drawing/2014/main" id="{3C7EE4CB-FC0B-4D14-934B-9272375E3473}"/>
              </a:ext>
            </a:extLst>
          </p:cNvPr>
          <p:cNvSpPr>
            <a:spLocks noGrp="1" noChangeArrowheads="1"/>
          </p:cNvSpPr>
          <p:nvPr>
            <p:ph idx="1"/>
          </p:nvPr>
        </p:nvSpPr>
        <p:spPr>
          <a:xfrm>
            <a:off x="323528" y="1040277"/>
            <a:ext cx="8353425" cy="1374335"/>
          </a:xfrm>
        </p:spPr>
        <p:txBody>
          <a:bodyPr>
            <a:noAutofit/>
          </a:bodyPr>
          <a:lstStyle/>
          <a:p>
            <a:pPr marL="609600" indent="-609600">
              <a:lnSpc>
                <a:spcPct val="130000"/>
              </a:lnSpc>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    MOS</a:t>
            </a:r>
            <a:r>
              <a:rPr lang="zh-CN" altLang="en-US" sz="2000" dirty="0">
                <a:latin typeface="Times New Roman" panose="02020603050405020304" pitchFamily="18" charset="0"/>
                <a:ea typeface="宋体" panose="02010600030101010101" pitchFamily="2" charset="-122"/>
              </a:rPr>
              <a:t>结构指金属</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氧化物</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半导体结构。</a:t>
            </a:r>
          </a:p>
          <a:p>
            <a:pPr marL="0" indent="360363">
              <a:lnSpc>
                <a:spcPct val="130000"/>
              </a:lnSpc>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为便于讨论，规定在金属栅上所加电压</a:t>
            </a:r>
            <a:r>
              <a:rPr lang="en-US" altLang="zh-CN" sz="2000" dirty="0">
                <a:latin typeface="Times New Roman" panose="02020603050405020304" pitchFamily="18" charset="0"/>
                <a:ea typeface="宋体" panose="02010600030101010101" pitchFamily="2" charset="-122"/>
              </a:rPr>
              <a:t>U</a:t>
            </a:r>
            <a:r>
              <a:rPr lang="en-US" altLang="zh-CN" sz="2000" baseline="-25000" dirty="0">
                <a:latin typeface="Times New Roman" panose="02020603050405020304" pitchFamily="18" charset="0"/>
                <a:ea typeface="宋体" panose="02010600030101010101" pitchFamily="2" charset="-122"/>
              </a:rPr>
              <a:t>G</a:t>
            </a:r>
            <a:r>
              <a:rPr lang="zh-CN" altLang="en-US" sz="2000" dirty="0">
                <a:latin typeface="Times New Roman" panose="02020603050405020304" pitchFamily="18" charset="0"/>
                <a:ea typeface="宋体" panose="02010600030101010101" pitchFamily="2" charset="-122"/>
              </a:rPr>
              <a:t>相对于</a:t>
            </a:r>
            <a:r>
              <a:rPr lang="en-US" altLang="zh-CN" sz="2000" dirty="0">
                <a:latin typeface="Times New Roman" panose="02020603050405020304" pitchFamily="18" charset="0"/>
                <a:ea typeface="宋体" panose="02010600030101010101" pitchFamily="2" charset="-122"/>
              </a:rPr>
              <a:t>P</a:t>
            </a:r>
            <a:r>
              <a:rPr lang="zh-CN" altLang="en-US" sz="2000" dirty="0">
                <a:latin typeface="Times New Roman" panose="02020603050405020304" pitchFamily="18" charset="0"/>
                <a:ea typeface="宋体" panose="02010600030101010101" pitchFamily="2" charset="-122"/>
              </a:rPr>
              <a:t>型半导体衬底为正，称为正向偏置电压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反之则为反向偏置电压。</a:t>
            </a:r>
            <a:endParaRPr lang="en-US" altLang="zh-CN" sz="2000" dirty="0">
              <a:latin typeface="Times New Roman" panose="02020603050405020304" pitchFamily="18" charset="0"/>
              <a:ea typeface="宋体" panose="02010600030101010101" pitchFamily="2" charset="-122"/>
            </a:endParaRPr>
          </a:p>
          <a:p>
            <a:pPr marL="0" indent="360363">
              <a:lnSpc>
                <a:spcPct val="130000"/>
              </a:lnSpc>
              <a:buFont typeface="Wingdings" panose="05000000000000000000" pitchFamily="2" charset="2"/>
              <a:buNone/>
            </a:pPr>
            <a:endParaRPr lang="zh-CN" altLang="en-US" sz="2000" dirty="0">
              <a:latin typeface="Times New Roman" panose="02020603050405020304" pitchFamily="18" charset="0"/>
              <a:ea typeface="宋体" panose="02010600030101010101" pitchFamily="2" charset="-122"/>
            </a:endParaRPr>
          </a:p>
          <a:p>
            <a:pPr marL="609600" indent="-609600">
              <a:lnSpc>
                <a:spcPct val="130000"/>
              </a:lnSpc>
            </a:pPr>
            <a:endParaRPr lang="en-US" altLang="zh-CN" sz="2000" dirty="0">
              <a:latin typeface="Times New Roman" panose="02020603050405020304" pitchFamily="18" charset="0"/>
              <a:ea typeface="宋体" panose="02010600030101010101" pitchFamily="2" charset="-122"/>
            </a:endParaRPr>
          </a:p>
        </p:txBody>
      </p:sp>
      <p:pic>
        <p:nvPicPr>
          <p:cNvPr id="44037" name="Picture 5" descr="0401">
            <a:extLst>
              <a:ext uri="{FF2B5EF4-FFF2-40B4-BE49-F238E27FC236}">
                <a16:creationId xmlns:a16="http://schemas.microsoft.com/office/drawing/2014/main" id="{360B92C0-F50F-407E-A00D-8142A9D69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820" y="4072652"/>
            <a:ext cx="4466828" cy="1664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图片1">
            <a:extLst>
              <a:ext uri="{FF2B5EF4-FFF2-40B4-BE49-F238E27FC236}">
                <a16:creationId xmlns:a16="http://schemas.microsoft.com/office/drawing/2014/main" id="{0493E36E-11D3-46FA-8DF1-67FD657E0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7693"/>
          <a:stretch>
            <a:fillRect/>
          </a:stretch>
        </p:blipFill>
        <p:spPr bwMode="auto">
          <a:xfrm>
            <a:off x="6120247" y="2352072"/>
            <a:ext cx="2438400" cy="1684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图片1">
            <a:extLst>
              <a:ext uri="{FF2B5EF4-FFF2-40B4-BE49-F238E27FC236}">
                <a16:creationId xmlns:a16="http://schemas.microsoft.com/office/drawing/2014/main" id="{7149AC17-F7F6-4892-B0D6-23E094836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343"/>
          <a:stretch>
            <a:fillRect/>
          </a:stretch>
        </p:blipFill>
        <p:spPr bwMode="auto">
          <a:xfrm>
            <a:off x="683568" y="2358152"/>
            <a:ext cx="2971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9" name="Line 13">
            <a:extLst>
              <a:ext uri="{FF2B5EF4-FFF2-40B4-BE49-F238E27FC236}">
                <a16:creationId xmlns:a16="http://schemas.microsoft.com/office/drawing/2014/main" id="{6CA20121-3888-4C49-9FD2-2323E4BD6711}"/>
              </a:ext>
            </a:extLst>
          </p:cNvPr>
          <p:cNvSpPr>
            <a:spLocks noChangeShapeType="1"/>
          </p:cNvSpPr>
          <p:nvPr/>
        </p:nvSpPr>
        <p:spPr bwMode="auto">
          <a:xfrm flipV="1">
            <a:off x="3371669" y="3140968"/>
            <a:ext cx="3048000" cy="0"/>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9ED660-301B-4080-B05A-71E59B060EA0}"/>
              </a:ext>
            </a:extLst>
          </p:cNvPr>
          <p:cNvSpPr txBox="1"/>
          <p:nvPr/>
        </p:nvSpPr>
        <p:spPr>
          <a:xfrm>
            <a:off x="827584" y="836712"/>
            <a:ext cx="1467068" cy="707886"/>
          </a:xfrm>
          <a:prstGeom prst="rect">
            <a:avLst/>
          </a:prstGeom>
          <a:noFill/>
        </p:spPr>
        <p:txBody>
          <a:bodyPr wrap="none" rtlCol="0">
            <a:spAutoFit/>
          </a:bodyPr>
          <a:lstStyle/>
          <a:p>
            <a:r>
              <a:rPr lang="zh-CN" altLang="en-US" sz="2000" dirty="0">
                <a:solidFill>
                  <a:srgbClr val="FF0000"/>
                </a:solidFill>
                <a:latin typeface="Times New Roman" panose="02020603050405020304" pitchFamily="18" charset="0"/>
                <a:ea typeface="宋体" panose="02010600030101010101" pitchFamily="2" charset="-122"/>
              </a:rPr>
              <a:t>学习要点：</a:t>
            </a:r>
            <a:endParaRPr lang="en-US" altLang="zh-CN" sz="2000" dirty="0">
              <a:solidFill>
                <a:srgbClr val="FF0000"/>
              </a:solidFill>
              <a:latin typeface="Times New Roman" panose="02020603050405020304" pitchFamily="18" charset="0"/>
              <a:ea typeface="宋体" panose="02010600030101010101" pitchFamily="2" charset="-122"/>
            </a:endParaRPr>
          </a:p>
          <a:p>
            <a:endParaRPr lang="zh-CN" altLang="en-US" sz="2000" dirty="0">
              <a:solidFill>
                <a:srgbClr val="FF0000"/>
              </a:solidFill>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17F16C80-BF71-4632-9FF5-F0869B2B245D}"/>
              </a:ext>
            </a:extLst>
          </p:cNvPr>
          <p:cNvSpPr/>
          <p:nvPr/>
        </p:nvSpPr>
        <p:spPr>
          <a:xfrm>
            <a:off x="971600" y="1844824"/>
            <a:ext cx="6966520" cy="1323439"/>
          </a:xfrm>
          <a:prstGeom prst="rect">
            <a:avLst/>
          </a:prstGeom>
        </p:spPr>
        <p:txBody>
          <a:bodyPr wrap="square">
            <a:spAutoFit/>
          </a:bodyPr>
          <a:lstStyle/>
          <a:p>
            <a:pPr marL="342900" indent="-342900">
              <a:buAutoNum type="arabicPeriod"/>
            </a:pPr>
            <a:r>
              <a:rPr lang="zh-CN" altLang="en-US" sz="2000" dirty="0">
                <a:latin typeface="Times New Roman" panose="02020603050405020304" pitchFamily="18" charset="0"/>
                <a:ea typeface="宋体" panose="02010600030101010101" pitchFamily="2" charset="-122"/>
              </a:rPr>
              <a:t>理想 </a:t>
            </a:r>
            <a:r>
              <a:rPr lang="en-US" altLang="zh-CN" sz="2000" dirty="0">
                <a:latin typeface="Times New Roman" panose="02020603050405020304" pitchFamily="18" charset="0"/>
                <a:ea typeface="宋体" panose="02010600030101010101" pitchFamily="2" charset="-122"/>
              </a:rPr>
              <a:t>MOS </a:t>
            </a:r>
            <a:r>
              <a:rPr lang="zh-CN" altLang="en-US" sz="2000" dirty="0">
                <a:latin typeface="Times New Roman" panose="02020603050405020304" pitchFamily="18" charset="0"/>
                <a:ea typeface="宋体" panose="02010600030101010101" pitchFamily="2" charset="-122"/>
              </a:rPr>
              <a:t>结构积累、耗尽、反型、强反形成的条件、表面电势、能带图及电荷分布</a:t>
            </a:r>
            <a:endParaRPr lang="en-US" altLang="zh-CN" sz="2000" dirty="0">
              <a:latin typeface="Times New Roman" panose="02020603050405020304" pitchFamily="18" charset="0"/>
              <a:ea typeface="宋体" panose="02010600030101010101" pitchFamily="2" charset="-122"/>
            </a:endParaRPr>
          </a:p>
          <a:p>
            <a:pPr marL="342900" indent="-342900">
              <a:buAutoNum type="arabicPeriod"/>
            </a:pPr>
            <a:r>
              <a:rPr lang="en-US" altLang="zh-CN" sz="2000" dirty="0">
                <a:latin typeface="Times New Roman" panose="02020603050405020304" pitchFamily="18" charset="0"/>
                <a:ea typeface="宋体" panose="02010600030101010101" pitchFamily="2" charset="-122"/>
              </a:rPr>
              <a:t>MOSFET</a:t>
            </a:r>
            <a:r>
              <a:rPr lang="zh-CN" altLang="en-US" sz="2000" dirty="0">
                <a:latin typeface="Times New Roman" panose="02020603050405020304" pitchFamily="18" charset="0"/>
                <a:ea typeface="宋体" panose="02010600030101010101" pitchFamily="2" charset="-122"/>
              </a:rPr>
              <a:t>的工作原理</a:t>
            </a:r>
            <a:endParaRPr lang="en-US" altLang="zh-CN" sz="2000" dirty="0">
              <a:latin typeface="Times New Roman" panose="02020603050405020304" pitchFamily="18" charset="0"/>
              <a:ea typeface="宋体" panose="02010600030101010101" pitchFamily="2" charset="-122"/>
            </a:endParaRPr>
          </a:p>
          <a:p>
            <a:pPr marL="342900" indent="-342900">
              <a:buAutoNum type="arabicPeriod"/>
            </a:pPr>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96337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0401">
            <a:extLst>
              <a:ext uri="{FF2B5EF4-FFF2-40B4-BE49-F238E27FC236}">
                <a16:creationId xmlns:a16="http://schemas.microsoft.com/office/drawing/2014/main" id="{70C172E1-6FA5-4441-9CD7-F598F83842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96" r="6111"/>
          <a:stretch/>
        </p:blipFill>
        <p:spPr bwMode="auto">
          <a:xfrm>
            <a:off x="501354" y="4102430"/>
            <a:ext cx="2952328" cy="2200275"/>
          </a:xfrm>
          <a:prstGeom prst="rect">
            <a:avLst/>
          </a:prstGeom>
          <a:noFill/>
          <a:extLst>
            <a:ext uri="{909E8E84-426E-40DD-AFC4-6F175D3DCCD1}">
              <a14:hiddenFill xmlns:a14="http://schemas.microsoft.com/office/drawing/2010/main">
                <a:solidFill>
                  <a:srgbClr val="FFFFFF"/>
                </a:solidFill>
              </a14:hiddenFill>
            </a:ext>
          </a:extLst>
        </p:spPr>
      </p:pic>
      <p:sp>
        <p:nvSpPr>
          <p:cNvPr id="45059" name="Rectangle 3">
            <a:extLst>
              <a:ext uri="{FF2B5EF4-FFF2-40B4-BE49-F238E27FC236}">
                <a16:creationId xmlns:a16="http://schemas.microsoft.com/office/drawing/2014/main" id="{44F51F87-4CA1-4BD4-8CAB-66F2010DEAA5}"/>
              </a:ext>
            </a:extLst>
          </p:cNvPr>
          <p:cNvSpPr>
            <a:spLocks noGrp="1" noChangeArrowheads="1"/>
          </p:cNvSpPr>
          <p:nvPr>
            <p:ph type="body" sz="half" idx="1"/>
          </p:nvPr>
        </p:nvSpPr>
        <p:spPr>
          <a:xfrm>
            <a:off x="179512" y="373397"/>
            <a:ext cx="8352743" cy="2120060"/>
          </a:xfrm>
        </p:spPr>
        <p:txBody>
          <a:bodyPr>
            <a:noAutofit/>
          </a:bodyPr>
          <a:lstStyle/>
          <a:p>
            <a:pPr>
              <a:lnSpc>
                <a:spcPct val="130000"/>
              </a:lnSpc>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理想</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结构的定义与能带</a:t>
            </a:r>
          </a:p>
          <a:p>
            <a:pPr>
              <a:lnSpc>
                <a:spcPct val="130000"/>
              </a:lnSpc>
              <a:buFont typeface="Wingdings" panose="05000000000000000000" pitchFamily="2" charset="2"/>
              <a:buNone/>
            </a:pPr>
            <a:r>
              <a:rPr lang="zh-CN" altLang="en-US" sz="2000" dirty="0">
                <a:solidFill>
                  <a:srgbClr val="FF0000"/>
                </a:solidFill>
                <a:latin typeface="Times New Roman" panose="02020603050405020304" pitchFamily="18" charset="0"/>
                <a:ea typeface="宋体" panose="02010600030101010101" pitchFamily="2" charset="-122"/>
              </a:rPr>
              <a:t>（</a:t>
            </a:r>
            <a:r>
              <a:rPr lang="en-US" altLang="zh-CN" sz="2000" dirty="0">
                <a:solidFill>
                  <a:srgbClr val="FF0000"/>
                </a:solidFill>
                <a:latin typeface="Times New Roman" panose="02020603050405020304" pitchFamily="18" charset="0"/>
                <a:ea typeface="宋体" panose="02010600030101010101" pitchFamily="2" charset="-122"/>
              </a:rPr>
              <a:t>1</a:t>
            </a:r>
            <a:r>
              <a:rPr lang="zh-CN" altLang="en-US" sz="2000" dirty="0">
                <a:solidFill>
                  <a:srgbClr val="FF0000"/>
                </a:solidFill>
                <a:latin typeface="Times New Roman" panose="02020603050405020304" pitchFamily="18" charset="0"/>
                <a:ea typeface="宋体" panose="02010600030101010101" pitchFamily="2" charset="-122"/>
              </a:rPr>
              <a:t>）在外加零偏压时，金属功函数与半导体函数之间没有能量差，或两者的功函数差</a:t>
            </a:r>
            <a:r>
              <a:rPr lang="en-US" altLang="zh-CN" sz="2000" dirty="0" err="1">
                <a:solidFill>
                  <a:srgbClr val="FF0000"/>
                </a:solidFill>
                <a:latin typeface="Times New Roman" panose="02020603050405020304" pitchFamily="18" charset="0"/>
                <a:ea typeface="宋体" panose="02010600030101010101" pitchFamily="2" charset="-122"/>
              </a:rPr>
              <a:t>qφ</a:t>
            </a:r>
            <a:r>
              <a:rPr lang="en-US" altLang="zh-CN" sz="2000" baseline="-25000" dirty="0" err="1">
                <a:solidFill>
                  <a:srgbClr val="FF0000"/>
                </a:solidFill>
                <a:latin typeface="Times New Roman" panose="02020603050405020304" pitchFamily="18" charset="0"/>
                <a:ea typeface="宋体" panose="02010600030101010101" pitchFamily="2" charset="-122"/>
              </a:rPr>
              <a:t>ms</a:t>
            </a:r>
            <a:r>
              <a:rPr lang="zh-CN" altLang="en-US" sz="2000" dirty="0">
                <a:solidFill>
                  <a:srgbClr val="FF0000"/>
                </a:solidFill>
                <a:latin typeface="Times New Roman" panose="02020603050405020304" pitchFamily="18" charset="0"/>
                <a:ea typeface="宋体" panose="02010600030101010101" pitchFamily="2" charset="-122"/>
              </a:rPr>
              <a:t>为零，能带平直（平带） </a:t>
            </a:r>
            <a:endParaRPr lang="en-US" altLang="zh-CN" sz="2000" dirty="0">
              <a:solidFill>
                <a:srgbClr val="FF0000"/>
              </a:solidFill>
              <a:latin typeface="Times New Roman" panose="02020603050405020304" pitchFamily="18" charset="0"/>
              <a:ea typeface="宋体" panose="02010600030101010101" pitchFamily="2" charset="-122"/>
            </a:endParaRPr>
          </a:p>
          <a:p>
            <a:pPr>
              <a:lnSpc>
                <a:spcPct val="130000"/>
              </a:lnSpc>
              <a:buFont typeface="Wingdings" panose="05000000000000000000" pitchFamily="2" charset="2"/>
              <a:buNone/>
            </a:pPr>
            <a:r>
              <a:rPr lang="zh-CN" altLang="en-US" sz="2000" dirty="0">
                <a:solidFill>
                  <a:srgbClr val="FF0000"/>
                </a:solidFill>
                <a:latin typeface="Times New Roman" panose="02020603050405020304" pitchFamily="18" charset="0"/>
                <a:ea typeface="宋体" panose="02010600030101010101" pitchFamily="2" charset="-122"/>
              </a:rPr>
              <a:t>（</a:t>
            </a:r>
            <a:r>
              <a:rPr lang="en-US" altLang="zh-CN" sz="2000" dirty="0">
                <a:solidFill>
                  <a:srgbClr val="FF0000"/>
                </a:solidFill>
                <a:latin typeface="Times New Roman" panose="02020603050405020304" pitchFamily="18" charset="0"/>
                <a:ea typeface="宋体" panose="02010600030101010101" pitchFamily="2" charset="-122"/>
              </a:rPr>
              <a:t>2</a:t>
            </a:r>
            <a:r>
              <a:rPr lang="zh-CN" altLang="en-US" sz="2000" dirty="0">
                <a:solidFill>
                  <a:srgbClr val="FF0000"/>
                </a:solidFill>
                <a:latin typeface="Times New Roman" panose="02020603050405020304" pitchFamily="18" charset="0"/>
                <a:ea typeface="宋体" panose="02010600030101010101" pitchFamily="2" charset="-122"/>
              </a:rPr>
              <a:t>）氧化膜是一个理想的绝缘体，电阻率为无穷大，在直流偏置条件下，氧化膜中没有电流通过。</a:t>
            </a:r>
          </a:p>
          <a:p>
            <a:pPr>
              <a:lnSpc>
                <a:spcPct val="130000"/>
              </a:lnSpc>
              <a:buFont typeface="Wingdings" panose="05000000000000000000" pitchFamily="2" charset="2"/>
              <a:buNone/>
            </a:pPr>
            <a:endParaRPr lang="zh-CN" altLang="en-US" sz="2000" dirty="0">
              <a:solidFill>
                <a:srgbClr val="FF0000"/>
              </a:solidFill>
              <a:latin typeface="Times New Roman" panose="02020603050405020304" pitchFamily="18" charset="0"/>
              <a:ea typeface="宋体" panose="02010600030101010101" pitchFamily="2" charset="-122"/>
            </a:endParaRPr>
          </a:p>
        </p:txBody>
      </p:sp>
      <p:pic>
        <p:nvPicPr>
          <p:cNvPr id="45064" name="Picture 8" descr="0402">
            <a:extLst>
              <a:ext uri="{FF2B5EF4-FFF2-40B4-BE49-F238E27FC236}">
                <a16:creationId xmlns:a16="http://schemas.microsoft.com/office/drawing/2014/main" id="{7612CDE5-0327-4159-B9AC-C7DF764A2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4013479"/>
            <a:ext cx="3297468" cy="2289226"/>
          </a:xfrm>
          <a:prstGeom prst="rect">
            <a:avLst/>
          </a:prstGeom>
          <a:noFill/>
          <a:extLst>
            <a:ext uri="{909E8E84-426E-40DD-AFC4-6F175D3DCCD1}">
              <a14:hiddenFill xmlns:a14="http://schemas.microsoft.com/office/drawing/2010/main">
                <a:solidFill>
                  <a:srgbClr val="FFFFFF"/>
                </a:solidFill>
              </a14:hiddenFill>
            </a:ext>
          </a:extLst>
        </p:spPr>
      </p:pic>
      <p:sp>
        <p:nvSpPr>
          <p:cNvPr id="45065" name="Text Box 9">
            <a:extLst>
              <a:ext uri="{FF2B5EF4-FFF2-40B4-BE49-F238E27FC236}">
                <a16:creationId xmlns:a16="http://schemas.microsoft.com/office/drawing/2014/main" id="{0AD7FEE0-13AB-4FEE-8F6E-C06B717B6A91}"/>
              </a:ext>
            </a:extLst>
          </p:cNvPr>
          <p:cNvSpPr txBox="1">
            <a:spLocks noChangeArrowheads="1"/>
          </p:cNvSpPr>
          <p:nvPr/>
        </p:nvSpPr>
        <p:spPr bwMode="auto">
          <a:xfrm>
            <a:off x="5004048" y="6138045"/>
            <a:ext cx="3474593"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pPr>
            <a:r>
              <a:rPr lang="en-US" altLang="zh-CN" sz="2000" dirty="0">
                <a:latin typeface="Times New Roman" panose="02020603050405020304" pitchFamily="18" charset="0"/>
              </a:rPr>
              <a:t>          U</a:t>
            </a:r>
            <a:r>
              <a:rPr lang="en-US" altLang="zh-CN" sz="2000" baseline="-25000" dirty="0">
                <a:latin typeface="Times New Roman" panose="02020603050405020304" pitchFamily="18" charset="0"/>
              </a:rPr>
              <a:t>G</a:t>
            </a:r>
            <a:r>
              <a:rPr lang="en-US" altLang="zh-CN" sz="2000" dirty="0">
                <a:latin typeface="Times New Roman" panose="02020603050405020304" pitchFamily="18" charset="0"/>
              </a:rPr>
              <a:t>=0 </a:t>
            </a:r>
            <a:r>
              <a:rPr lang="zh-CN" altLang="en-US" sz="2000" dirty="0">
                <a:latin typeface="Times New Roman" panose="02020603050405020304" pitchFamily="18" charset="0"/>
              </a:rPr>
              <a:t>时理想 </a:t>
            </a:r>
            <a:r>
              <a:rPr lang="en-US" altLang="zh-CN" sz="2000" dirty="0">
                <a:latin typeface="Times New Roman" panose="02020603050405020304" pitchFamily="18" charset="0"/>
              </a:rPr>
              <a:t>MOS </a:t>
            </a:r>
            <a:r>
              <a:rPr lang="zh-CN" altLang="en-US" sz="2000" dirty="0">
                <a:latin typeface="Times New Roman" panose="02020603050405020304" pitchFamily="18" charset="0"/>
              </a:rPr>
              <a:t>结构的能带图</a:t>
            </a:r>
          </a:p>
        </p:txBody>
      </p:sp>
      <p:sp>
        <p:nvSpPr>
          <p:cNvPr id="45067" name="Rectangle 11">
            <a:extLst>
              <a:ext uri="{FF2B5EF4-FFF2-40B4-BE49-F238E27FC236}">
                <a16:creationId xmlns:a16="http://schemas.microsoft.com/office/drawing/2014/main" id="{578808A6-FC72-4178-9EA7-A66E4CB33227}"/>
              </a:ext>
            </a:extLst>
          </p:cNvPr>
          <p:cNvSpPr>
            <a:spLocks noChangeArrowheads="1"/>
          </p:cNvSpPr>
          <p:nvPr/>
        </p:nvSpPr>
        <p:spPr bwMode="auto">
          <a:xfrm>
            <a:off x="316623" y="3828124"/>
            <a:ext cx="184731" cy="40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10000"/>
              </a:lnSpc>
            </a:pPr>
            <a:endParaRPr lang="zh-CN" altLang="en-US" sz="2000">
              <a:latin typeface="Times New Roman" panose="02020603050405020304" pitchFamily="18" charset="0"/>
              <a:ea typeface="宋体" panose="02010600030101010101" pitchFamily="2" charset="-122"/>
            </a:endParaRPr>
          </a:p>
        </p:txBody>
      </p:sp>
      <p:graphicFrame>
        <p:nvGraphicFramePr>
          <p:cNvPr id="45066" name="Object 10">
            <a:extLst>
              <a:ext uri="{FF2B5EF4-FFF2-40B4-BE49-F238E27FC236}">
                <a16:creationId xmlns:a16="http://schemas.microsoft.com/office/drawing/2014/main" id="{1C112A53-1B40-48A3-8961-C9B7A9BCE665}"/>
              </a:ext>
            </a:extLst>
          </p:cNvPr>
          <p:cNvGraphicFramePr>
            <a:graphicFrameLocks noChangeAspect="1"/>
          </p:cNvGraphicFramePr>
          <p:nvPr>
            <p:extLst>
              <p:ext uri="{D42A27DB-BD31-4B8C-83A1-F6EECF244321}">
                <p14:modId xmlns:p14="http://schemas.microsoft.com/office/powerpoint/2010/main" val="2046029030"/>
              </p:ext>
            </p:extLst>
          </p:nvPr>
        </p:nvGraphicFramePr>
        <p:xfrm>
          <a:off x="2672488" y="3184133"/>
          <a:ext cx="5032375" cy="722312"/>
        </p:xfrm>
        <a:graphic>
          <a:graphicData uri="http://schemas.openxmlformats.org/presentationml/2006/ole">
            <mc:AlternateContent xmlns:mc="http://schemas.openxmlformats.org/markup-compatibility/2006">
              <mc:Choice xmlns:v="urn:schemas-microsoft-com:vml" Requires="v">
                <p:oleObj spid="_x0000_s45103" name="Equation" r:id="rId5" imgW="2920680" imgH="419040" progId="Equation.DSMT4">
                  <p:embed/>
                </p:oleObj>
              </mc:Choice>
              <mc:Fallback>
                <p:oleObj name="Equation" r:id="rId5" imgW="2920680" imgH="419040" progId="Equation.DSMT4">
                  <p:embed/>
                  <p:pic>
                    <p:nvPicPr>
                      <p:cNvPr id="0" name="Object 10"/>
                      <p:cNvPicPr>
                        <a:picLocks noChangeAspect="1" noChangeArrowheads="1"/>
                      </p:cNvPicPr>
                      <p:nvPr/>
                    </p:nvPicPr>
                    <p:blipFill>
                      <a:blip r:embed="rId6"/>
                      <a:srcRect/>
                      <a:stretch>
                        <a:fillRect/>
                      </a:stretch>
                    </p:blipFill>
                    <p:spPr bwMode="auto">
                      <a:xfrm>
                        <a:off x="2672488" y="3184133"/>
                        <a:ext cx="5032375" cy="722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a:extLst>
              <a:ext uri="{FF2B5EF4-FFF2-40B4-BE49-F238E27FC236}">
                <a16:creationId xmlns:a16="http://schemas.microsoft.com/office/drawing/2014/main" id="{9D6B11A1-C76D-492D-B247-7D10F8453785}"/>
              </a:ext>
            </a:extLst>
          </p:cNvPr>
          <p:cNvSpPr/>
          <p:nvPr/>
        </p:nvSpPr>
        <p:spPr>
          <a:xfrm>
            <a:off x="322272" y="2784023"/>
            <a:ext cx="8496759" cy="400110"/>
          </a:xfrm>
          <a:prstGeom prst="rect">
            <a:avLst/>
          </a:prstGeom>
        </p:spPr>
        <p:txBody>
          <a:bodyPr wrap="square">
            <a:spAutoFit/>
          </a:bodyPr>
          <a:lstStyle/>
          <a:p>
            <a:r>
              <a:rPr lang="zh-CN" altLang="en-US" sz="2000" dirty="0">
                <a:latin typeface="Times New Roman" panose="02020603050405020304" pitchFamily="18" charset="0"/>
                <a:ea typeface="宋体" panose="02010600030101010101" pitchFamily="2" charset="-122"/>
              </a:rPr>
              <a:t>功函数：</a:t>
            </a:r>
            <a:r>
              <a:rPr lang="zh-CN" altLang="en-US" sz="2000" b="0" i="0" dirty="0">
                <a:effectLst/>
                <a:latin typeface="Times New Roman" panose="02020603050405020304" pitchFamily="18" charset="0"/>
                <a:ea typeface="宋体" panose="02010600030101010101" pitchFamily="2" charset="-122"/>
              </a:rPr>
              <a:t>电子从固体中逸出所需的最小能量</a:t>
            </a:r>
            <a:r>
              <a:rPr lang="zh-CN" altLang="en-US" sz="2000" dirty="0">
                <a:latin typeface="Times New Roman" panose="02020603050405020304" pitchFamily="18" charset="0"/>
                <a:ea typeface="宋体" panose="02010600030101010101" pitchFamily="2" charset="-122"/>
              </a:rPr>
              <a:t>（真空能级</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费米能级）</a:t>
            </a:r>
          </a:p>
        </p:txBody>
      </p:sp>
      <p:sp>
        <p:nvSpPr>
          <p:cNvPr id="3" name="矩形 2">
            <a:extLst>
              <a:ext uri="{FF2B5EF4-FFF2-40B4-BE49-F238E27FC236}">
                <a16:creationId xmlns:a16="http://schemas.microsoft.com/office/drawing/2014/main" id="{F62FA44D-E369-48C2-BF82-487DF48DDD65}"/>
              </a:ext>
            </a:extLst>
          </p:cNvPr>
          <p:cNvSpPr/>
          <p:nvPr/>
        </p:nvSpPr>
        <p:spPr>
          <a:xfrm>
            <a:off x="725147" y="3380118"/>
            <a:ext cx="1723549" cy="400110"/>
          </a:xfrm>
          <a:prstGeom prst="rect">
            <a:avLst/>
          </a:prstGeom>
        </p:spPr>
        <p:txBody>
          <a:bodyPr wrap="none">
            <a:spAutoFit/>
          </a:bodyPr>
          <a:lstStyle/>
          <a:p>
            <a:r>
              <a:rPr lang="zh-CN" altLang="en-US" sz="2000" dirty="0">
                <a:latin typeface="Times New Roman" panose="02020603050405020304" pitchFamily="18" charset="0"/>
                <a:ea typeface="宋体" panose="02010600030101010101" pitchFamily="2" charset="-122"/>
              </a:rPr>
              <a:t>假设功函数差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5D274FF9-5B1A-4B13-A17E-62CFDF66F725}"/>
              </a:ext>
            </a:extLst>
          </p:cNvPr>
          <p:cNvSpPr>
            <a:spLocks noGrp="1" noChangeArrowheads="1"/>
          </p:cNvSpPr>
          <p:nvPr>
            <p:ph idx="1"/>
          </p:nvPr>
        </p:nvSpPr>
        <p:spPr>
          <a:xfrm>
            <a:off x="287685" y="549131"/>
            <a:ext cx="8568630" cy="592746"/>
          </a:xfrm>
        </p:spPr>
        <p:txBody>
          <a:bodyPr>
            <a:normAutofit/>
          </a:bodyPr>
          <a:lstStyle/>
          <a:p>
            <a:pPr>
              <a:lnSpc>
                <a:spcPct val="110000"/>
              </a:lnSpc>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）在偏置条件下，</a:t>
            </a:r>
            <a:r>
              <a:rPr lang="en-US" altLang="zh-CN" sz="2000" dirty="0">
                <a:latin typeface="Times New Roman" panose="02020603050405020304" pitchFamily="18" charset="0"/>
                <a:ea typeface="宋体" panose="02010600030101010101" pitchFamily="2" charset="-122"/>
              </a:rPr>
              <a:t>MOS</a:t>
            </a:r>
            <a:r>
              <a:rPr lang="zh-CN" altLang="en-US" sz="2000" dirty="0">
                <a:latin typeface="Times New Roman" panose="02020603050405020304" pitchFamily="18" charset="0"/>
                <a:ea typeface="宋体" panose="02010600030101010101" pitchFamily="2" charset="-122"/>
              </a:rPr>
              <a:t>结构产生电荷。</a:t>
            </a:r>
          </a:p>
        </p:txBody>
      </p:sp>
      <p:sp>
        <p:nvSpPr>
          <p:cNvPr id="46086" name="Text Box 6">
            <a:extLst>
              <a:ext uri="{FF2B5EF4-FFF2-40B4-BE49-F238E27FC236}">
                <a16:creationId xmlns:a16="http://schemas.microsoft.com/office/drawing/2014/main" id="{66FDF1FC-EDD6-4D7A-B6C6-1039747990A4}"/>
              </a:ext>
            </a:extLst>
          </p:cNvPr>
          <p:cNvSpPr txBox="1">
            <a:spLocks noChangeArrowheads="1"/>
          </p:cNvSpPr>
          <p:nvPr/>
        </p:nvSpPr>
        <p:spPr bwMode="auto">
          <a:xfrm>
            <a:off x="5291782" y="4149080"/>
            <a:ext cx="3168650" cy="221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pPr>
            <a:r>
              <a:rPr lang="zh-CN" altLang="en-US" sz="2000" dirty="0">
                <a:latin typeface="Times New Roman" panose="02020603050405020304" pitchFamily="18" charset="0"/>
              </a:rPr>
              <a:t>理想 </a:t>
            </a:r>
            <a:r>
              <a:rPr lang="en-US" altLang="zh-CN" sz="2000" dirty="0">
                <a:latin typeface="Times New Roman" panose="02020603050405020304" pitchFamily="18" charset="0"/>
              </a:rPr>
              <a:t>MOS </a:t>
            </a:r>
            <a:r>
              <a:rPr lang="zh-CN" altLang="en-US" sz="2000" dirty="0">
                <a:latin typeface="Times New Roman" panose="02020603050405020304" pitchFamily="18" charset="0"/>
              </a:rPr>
              <a:t>二极管不同偏压下的能带图及电荷分布</a:t>
            </a:r>
          </a:p>
          <a:p>
            <a:pPr>
              <a:lnSpc>
                <a:spcPct val="110000"/>
              </a:lnSpc>
              <a:spcBef>
                <a:spcPct val="50000"/>
              </a:spcBef>
              <a:buFontTx/>
              <a:buAutoNum type="alphaLcParenR"/>
            </a:pPr>
            <a:r>
              <a:rPr lang="zh-CN" altLang="en-US" sz="2000" dirty="0">
                <a:latin typeface="Times New Roman" panose="02020603050405020304" pitchFamily="18" charset="0"/>
              </a:rPr>
              <a:t> 积累现象</a:t>
            </a:r>
          </a:p>
          <a:p>
            <a:pPr>
              <a:lnSpc>
                <a:spcPct val="110000"/>
              </a:lnSpc>
              <a:spcBef>
                <a:spcPct val="50000"/>
              </a:spcBef>
              <a:buFontTx/>
              <a:buAutoNum type="alphaLcParenR"/>
            </a:pPr>
            <a:r>
              <a:rPr lang="zh-CN" altLang="en-US" sz="2000" dirty="0">
                <a:latin typeface="Times New Roman" panose="02020603050405020304" pitchFamily="18" charset="0"/>
              </a:rPr>
              <a:t> 耗尽现象</a:t>
            </a:r>
          </a:p>
          <a:p>
            <a:pPr>
              <a:lnSpc>
                <a:spcPct val="110000"/>
              </a:lnSpc>
              <a:spcBef>
                <a:spcPct val="50000"/>
              </a:spcBef>
              <a:buFontTx/>
              <a:buAutoNum type="alphaLcParenR"/>
            </a:pPr>
            <a:r>
              <a:rPr lang="zh-CN" altLang="en-US" sz="2000" dirty="0">
                <a:latin typeface="Times New Roman" panose="02020603050405020304" pitchFamily="18" charset="0"/>
              </a:rPr>
              <a:t> 反型现象</a:t>
            </a:r>
          </a:p>
        </p:txBody>
      </p:sp>
      <p:sp>
        <p:nvSpPr>
          <p:cNvPr id="7" name="Rectangle 4">
            <a:extLst>
              <a:ext uri="{FF2B5EF4-FFF2-40B4-BE49-F238E27FC236}">
                <a16:creationId xmlns:a16="http://schemas.microsoft.com/office/drawing/2014/main" id="{9142DEBE-1B67-4999-B993-D23C586033CE}"/>
              </a:ext>
            </a:extLst>
          </p:cNvPr>
          <p:cNvSpPr>
            <a:spLocks noChangeArrowheads="1"/>
          </p:cNvSpPr>
          <p:nvPr/>
        </p:nvSpPr>
        <p:spPr bwMode="auto">
          <a:xfrm>
            <a:off x="408459" y="1191990"/>
            <a:ext cx="8327082" cy="269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65048" bIns="165048" anchor="ctr">
            <a:spAutoFit/>
          </a:bodyPr>
          <a:lstStyle>
            <a:lvl1pPr marL="361950" indent="-361950">
              <a:defRPr>
                <a:solidFill>
                  <a:schemeClr val="tx1"/>
                </a:solidFill>
                <a:latin typeface="Arial" panose="020B0604020202020204" pitchFamily="34" charset="0"/>
                <a:ea typeface="宋体" panose="02010600030101010101" pitchFamily="2" charset="-122"/>
              </a:defRPr>
            </a:lvl1pPr>
            <a:lvl2pPr marL="541338">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Ø"/>
            </a:pPr>
            <a:r>
              <a:rPr lang="zh-CN" altLang="en-US" sz="2000" dirty="0">
                <a:latin typeface="Times New Roman" panose="02020603050405020304" pitchFamily="18" charset="0"/>
              </a:rPr>
              <a:t>金属为一极板，半导体为另一极板。加电压后，一个极板带正电，另一个极板带负电，从而在二氧化硅层内建立起电场</a:t>
            </a:r>
            <a:r>
              <a:rPr lang="en-US" altLang="zh-CN" sz="2000" i="1" dirty="0">
                <a:latin typeface="Times New Roman" panose="02020603050405020304" pitchFamily="18" charset="0"/>
              </a:rPr>
              <a:t>E</a:t>
            </a:r>
            <a:r>
              <a:rPr lang="en-US" altLang="zh-CN" sz="2000" baseline="-25000" dirty="0">
                <a:latin typeface="Times New Roman" panose="02020603050405020304" pitchFamily="18" charset="0"/>
              </a:rPr>
              <a:t>0</a:t>
            </a:r>
            <a:r>
              <a:rPr lang="zh-CN" altLang="en-US" sz="2000" dirty="0">
                <a:latin typeface="Times New Roman" panose="02020603050405020304" pitchFamily="18" charset="0"/>
              </a:rPr>
              <a:t>。</a:t>
            </a:r>
          </a:p>
          <a:p>
            <a:pPr>
              <a:lnSpc>
                <a:spcPct val="130000"/>
              </a:lnSpc>
              <a:buFont typeface="Wingdings" panose="05000000000000000000" pitchFamily="2" charset="2"/>
              <a:buChar char="Ø"/>
            </a:pPr>
            <a:r>
              <a:rPr lang="zh-CN" altLang="en-US" sz="2000" dirty="0">
                <a:latin typeface="Times New Roman" panose="02020603050405020304" pitchFamily="18" charset="0"/>
              </a:rPr>
              <a:t>金属板上电荷</a:t>
            </a:r>
            <a:r>
              <a:rPr lang="en-US" altLang="zh-CN" sz="2000" i="1" dirty="0">
                <a:latin typeface="Times New Roman" panose="02020603050405020304" pitchFamily="18" charset="0"/>
              </a:rPr>
              <a:t>Q</a:t>
            </a:r>
            <a:r>
              <a:rPr lang="en-US" altLang="zh-CN" sz="2000" i="1" baseline="-25000" dirty="0">
                <a:latin typeface="Times New Roman" panose="02020603050405020304" pitchFamily="18" charset="0"/>
              </a:rPr>
              <a:t>M</a:t>
            </a:r>
            <a:r>
              <a:rPr lang="en-US" altLang="zh-CN" sz="2000" i="1" dirty="0">
                <a:latin typeface="Times New Roman" panose="02020603050405020304" pitchFamily="18" charset="0"/>
              </a:rPr>
              <a:t> </a:t>
            </a:r>
            <a:r>
              <a:rPr lang="en-US" altLang="zh-CN" sz="2000" dirty="0">
                <a:latin typeface="Times New Roman" panose="02020603050405020304" pitchFamily="18" charset="0"/>
              </a:rPr>
              <a:t>= -</a:t>
            </a:r>
            <a:r>
              <a:rPr lang="en-US" altLang="zh-CN" sz="2000" i="1" dirty="0">
                <a:latin typeface="Times New Roman" panose="02020603050405020304" pitchFamily="18" charset="0"/>
              </a:rPr>
              <a:t>Q</a:t>
            </a:r>
            <a:r>
              <a:rPr lang="en-US" altLang="zh-CN" sz="2000" baseline="-25000" dirty="0">
                <a:latin typeface="Times New Roman" panose="02020603050405020304" pitchFamily="18" charset="0"/>
              </a:rPr>
              <a:t>S</a:t>
            </a:r>
            <a:r>
              <a:rPr lang="zh-CN" altLang="en-US" sz="2000" dirty="0">
                <a:latin typeface="Times New Roman" panose="02020603050405020304" pitchFamily="18" charset="0"/>
              </a:rPr>
              <a:t>（半导体表面感应电荷）</a:t>
            </a:r>
          </a:p>
          <a:p>
            <a:pPr>
              <a:lnSpc>
                <a:spcPct val="130000"/>
              </a:lnSpc>
              <a:buFont typeface="Wingdings" panose="05000000000000000000" pitchFamily="2" charset="2"/>
              <a:buChar char="Ø"/>
            </a:pPr>
            <a:r>
              <a:rPr lang="zh-CN" altLang="en-US" sz="2000" dirty="0">
                <a:solidFill>
                  <a:srgbClr val="FF0000"/>
                </a:solidFill>
                <a:latin typeface="Times New Roman" panose="02020603050405020304" pitchFamily="18" charset="0"/>
              </a:rPr>
              <a:t>表面电荷的分布在金属上和半导体上是不同的。</a:t>
            </a:r>
            <a:r>
              <a:rPr lang="zh-CN" altLang="en-US" sz="2000" dirty="0">
                <a:latin typeface="Times New Roman" panose="02020603050405020304" pitchFamily="18" charset="0"/>
              </a:rPr>
              <a:t>金属自由电子浓度很大，金属的表面空间电荷基本上局限于一个原子层的厚度内。</a:t>
            </a:r>
          </a:p>
          <a:p>
            <a:pPr>
              <a:lnSpc>
                <a:spcPct val="130000"/>
              </a:lnSpc>
              <a:buFont typeface="Wingdings" panose="05000000000000000000" pitchFamily="2" charset="2"/>
              <a:buChar char="Ø"/>
            </a:pPr>
            <a:r>
              <a:rPr lang="zh-CN" altLang="en-US" sz="2000" dirty="0">
                <a:latin typeface="Times New Roman" panose="02020603050405020304" pitchFamily="18" charset="0"/>
              </a:rPr>
              <a:t>半导体内载流子浓度小，表面电荷形成较厚表面空间电荷区（</a:t>
            </a:r>
            <a:r>
              <a:rPr lang="en-US" altLang="zh-CN" sz="2000" dirty="0" err="1">
                <a:latin typeface="Times New Roman" panose="02020603050405020304" pitchFamily="18" charset="0"/>
              </a:rPr>
              <a:t>μm</a:t>
            </a:r>
            <a:r>
              <a:rPr lang="zh-CN" altLang="en-US" sz="2000" dirty="0">
                <a:latin typeface="Times New Roman" panose="02020603050405020304" pitchFamily="18" charset="0"/>
              </a:rPr>
              <a:t>量级）</a:t>
            </a:r>
          </a:p>
        </p:txBody>
      </p:sp>
      <p:pic>
        <p:nvPicPr>
          <p:cNvPr id="8" name="Picture 7" descr="图片1">
            <a:extLst>
              <a:ext uri="{FF2B5EF4-FFF2-40B4-BE49-F238E27FC236}">
                <a16:creationId xmlns:a16="http://schemas.microsoft.com/office/drawing/2014/main" id="{DB4EDB2E-53F9-42A1-ACA2-0E65F888B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1772" b="24544"/>
          <a:stretch>
            <a:fillRect/>
          </a:stretch>
        </p:blipFill>
        <p:spPr bwMode="auto">
          <a:xfrm>
            <a:off x="683568" y="4365104"/>
            <a:ext cx="4495800" cy="2103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Rectangle 5">
            <a:extLst>
              <a:ext uri="{FF2B5EF4-FFF2-40B4-BE49-F238E27FC236}">
                <a16:creationId xmlns:a16="http://schemas.microsoft.com/office/drawing/2014/main" id="{A319149F-AC17-4C57-9D7F-1E8673532DCC}"/>
              </a:ext>
            </a:extLst>
          </p:cNvPr>
          <p:cNvSpPr>
            <a:spLocks noChangeArrowheads="1"/>
          </p:cNvSpPr>
          <p:nvPr/>
        </p:nvSpPr>
        <p:spPr bwMode="auto">
          <a:xfrm>
            <a:off x="226730" y="947850"/>
            <a:ext cx="6004573" cy="465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lang="en-US" altLang="zh-CN" sz="2000" dirty="0">
                <a:solidFill>
                  <a:srgbClr val="FF0000"/>
                </a:solidFill>
                <a:latin typeface="Times New Roman" panose="02020603050405020304" pitchFamily="18" charset="0"/>
              </a:rPr>
              <a:t>1</a:t>
            </a:r>
            <a:r>
              <a:rPr lang="zh-CN" altLang="en-US" sz="2000" dirty="0">
                <a:solidFill>
                  <a:srgbClr val="FF0000"/>
                </a:solidFill>
                <a:latin typeface="Times New Roman" panose="02020603050405020304" pitchFamily="18" charset="0"/>
              </a:rPr>
              <a:t>）载流子积累</a:t>
            </a:r>
          </a:p>
          <a:p>
            <a:pPr eaLnBrk="0" hangingPunct="0">
              <a:lnSpc>
                <a:spcPct val="150000"/>
              </a:lnSpc>
              <a:buFont typeface="Wingdings" panose="05000000000000000000" pitchFamily="2" charset="2"/>
              <a:buChar char="Ø"/>
            </a:pPr>
            <a:r>
              <a:rPr lang="zh-CN" altLang="en-US" sz="2000" dirty="0">
                <a:latin typeface="Times New Roman" panose="02020603050405020304" pitchFamily="18" charset="0"/>
              </a:rPr>
              <a:t> 金属施加负电压</a:t>
            </a:r>
            <a:r>
              <a:rPr lang="en-US" altLang="zh-CN" sz="2000" dirty="0">
                <a:latin typeface="Times New Roman" panose="02020603050405020304" pitchFamily="18" charset="0"/>
              </a:rPr>
              <a:t>V</a:t>
            </a:r>
            <a:r>
              <a:rPr lang="en-US" altLang="zh-CN" sz="2000" baseline="-30000" dirty="0">
                <a:latin typeface="Times New Roman" panose="02020603050405020304" pitchFamily="18" charset="0"/>
              </a:rPr>
              <a:t>G</a:t>
            </a:r>
            <a:r>
              <a:rPr lang="en-US" altLang="zh-CN" sz="2000" dirty="0">
                <a:latin typeface="Times New Roman" panose="02020603050405020304" pitchFamily="18" charset="0"/>
              </a:rPr>
              <a:t>&lt;0</a:t>
            </a:r>
            <a:r>
              <a:rPr lang="zh-CN" altLang="en-US" sz="2000" dirty="0">
                <a:latin typeface="Times New Roman" panose="02020603050405020304" pitchFamily="18" charset="0"/>
              </a:rPr>
              <a:t>，电场从半导体</a:t>
            </a:r>
            <a:r>
              <a:rPr lang="en-US" altLang="zh-CN" sz="2000" dirty="0">
                <a:latin typeface="Times New Roman" panose="02020603050405020304" pitchFamily="18" charset="0"/>
              </a:rPr>
              <a:t>-</a:t>
            </a:r>
            <a:r>
              <a:rPr lang="zh-CN" altLang="en-US" sz="2000" dirty="0">
                <a:latin typeface="Times New Roman" panose="02020603050405020304" pitchFamily="18" charset="0"/>
              </a:rPr>
              <a:t>金属，排斥半导体中电子，表面区域空穴密度增大，出现多子（空穴）积累</a:t>
            </a:r>
            <a:endParaRPr lang="en-US" altLang="zh-CN" sz="2000" dirty="0">
              <a:latin typeface="Times New Roman" panose="02020603050405020304" pitchFamily="18" charset="0"/>
            </a:endParaRPr>
          </a:p>
          <a:p>
            <a:pPr eaLnBrk="0" hangingPunct="0">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rPr>
              <a:t>载流子积累：半导体表面多子浓度高于体内多子浓度。</a:t>
            </a:r>
          </a:p>
          <a:p>
            <a:pPr eaLnBrk="0" hangingPunct="0">
              <a:lnSpc>
                <a:spcPct val="150000"/>
              </a:lnSpc>
              <a:buFont typeface="Wingdings" panose="05000000000000000000" pitchFamily="2" charset="2"/>
              <a:buChar char="Ø"/>
            </a:pPr>
            <a:r>
              <a:rPr lang="en-US" altLang="zh-CN" sz="2000" i="1" dirty="0">
                <a:latin typeface="Times New Roman" panose="02020603050405020304" pitchFamily="18" charset="0"/>
              </a:rPr>
              <a:t>E</a:t>
            </a:r>
            <a:r>
              <a:rPr lang="en-US" altLang="zh-CN" sz="2000" i="1" baseline="-30000" dirty="0">
                <a:latin typeface="Times New Roman" panose="02020603050405020304" pitchFamily="18" charset="0"/>
              </a:rPr>
              <a:t>F</a:t>
            </a:r>
            <a:r>
              <a:rPr lang="zh-CN" altLang="en-US" sz="2000" dirty="0">
                <a:latin typeface="Times New Roman" panose="02020603050405020304" pitchFamily="18" charset="0"/>
              </a:rPr>
              <a:t>保持常数，半导体表面附近空穴大于体内，</a:t>
            </a:r>
            <a:r>
              <a:rPr lang="en-US" altLang="zh-CN" sz="2000" i="1" dirty="0" err="1">
                <a:latin typeface="Times New Roman" panose="02020603050405020304" pitchFamily="18" charset="0"/>
              </a:rPr>
              <a:t>E</a:t>
            </a:r>
            <a:r>
              <a:rPr lang="en-US" altLang="zh-CN" sz="2000" i="1" baseline="-25000" dirty="0" err="1">
                <a:latin typeface="Times New Roman" panose="02020603050405020304" pitchFamily="18" charset="0"/>
              </a:rPr>
              <a:t>i</a:t>
            </a:r>
            <a:r>
              <a:rPr lang="en-US" altLang="zh-CN" sz="2000" i="1" dirty="0">
                <a:latin typeface="Times New Roman" panose="02020603050405020304" pitchFamily="18" charset="0"/>
              </a:rPr>
              <a:t>-E</a:t>
            </a:r>
            <a:r>
              <a:rPr lang="en-US" altLang="zh-CN" sz="2000" i="1" baseline="-25000" dirty="0">
                <a:latin typeface="Times New Roman" panose="02020603050405020304" pitchFamily="18" charset="0"/>
              </a:rPr>
              <a:t>F</a:t>
            </a:r>
            <a:r>
              <a:rPr lang="zh-CN" altLang="en-US" sz="2000" dirty="0">
                <a:latin typeface="Times New Roman" panose="02020603050405020304" pitchFamily="18" charset="0"/>
              </a:rPr>
              <a:t>变大，</a:t>
            </a:r>
            <a:r>
              <a:rPr lang="zh-CN" altLang="en-US" sz="2000" dirty="0">
                <a:solidFill>
                  <a:srgbClr val="FF0000"/>
                </a:solidFill>
                <a:latin typeface="Times New Roman" panose="02020603050405020304" pitchFamily="18" charset="0"/>
              </a:rPr>
              <a:t>能带上弯</a:t>
            </a:r>
          </a:p>
          <a:p>
            <a:pPr marL="285750" indent="-285750" eaLnBrk="0" hangingPunct="0">
              <a:lnSpc>
                <a:spcPct val="150000"/>
              </a:lnSpc>
              <a:buFont typeface="Wingdings" panose="05000000000000000000" pitchFamily="2" charset="2"/>
              <a:buChar char="Ø"/>
            </a:pPr>
            <a:r>
              <a:rPr lang="zh-CN" altLang="en-US" sz="2000" dirty="0">
                <a:latin typeface="Times New Roman" panose="02020603050405020304" pitchFamily="18" charset="0"/>
              </a:rPr>
              <a:t>空间电荷主要是积累的多子，半导体表面的电导率增加</a:t>
            </a:r>
          </a:p>
        </p:txBody>
      </p:sp>
      <p:graphicFrame>
        <p:nvGraphicFramePr>
          <p:cNvPr id="172040" name="Object 8">
            <a:extLst>
              <a:ext uri="{FF2B5EF4-FFF2-40B4-BE49-F238E27FC236}">
                <a16:creationId xmlns:a16="http://schemas.microsoft.com/office/drawing/2014/main" id="{D39B78CA-170C-45D5-B858-8F76B84D87AB}"/>
              </a:ext>
            </a:extLst>
          </p:cNvPr>
          <p:cNvGraphicFramePr>
            <a:graphicFrameLocks noChangeAspect="1"/>
          </p:cNvGraphicFramePr>
          <p:nvPr>
            <p:extLst>
              <p:ext uri="{D42A27DB-BD31-4B8C-83A1-F6EECF244321}">
                <p14:modId xmlns:p14="http://schemas.microsoft.com/office/powerpoint/2010/main" val="3938542072"/>
              </p:ext>
            </p:extLst>
          </p:nvPr>
        </p:nvGraphicFramePr>
        <p:xfrm>
          <a:off x="6972012" y="1933350"/>
          <a:ext cx="1452562" cy="323850"/>
        </p:xfrm>
        <a:graphic>
          <a:graphicData uri="http://schemas.openxmlformats.org/presentationml/2006/ole">
            <mc:AlternateContent xmlns:mc="http://schemas.openxmlformats.org/markup-compatibility/2006">
              <mc:Choice xmlns:v="urn:schemas-microsoft-com:vml" Requires="v">
                <p:oleObj spid="_x0000_s255013" name="Equation" r:id="rId3" imgW="1143000" imgH="253800" progId="Equation.DSMT4">
                  <p:embed/>
                </p:oleObj>
              </mc:Choice>
              <mc:Fallback>
                <p:oleObj name="Equation" r:id="rId3" imgW="1143000" imgH="253800" progId="Equation.DSMT4">
                  <p:embed/>
                  <p:pic>
                    <p:nvPicPr>
                      <p:cNvPr id="172040" name="Object 8">
                        <a:extLst>
                          <a:ext uri="{FF2B5EF4-FFF2-40B4-BE49-F238E27FC236}">
                            <a16:creationId xmlns:a16="http://schemas.microsoft.com/office/drawing/2014/main" id="{D39B78CA-170C-45D5-B858-8F76B84D87AB}"/>
                          </a:ext>
                        </a:extLst>
                      </p:cNvPr>
                      <p:cNvPicPr>
                        <a:picLocks noChangeAspect="1" noChangeArrowheads="1"/>
                      </p:cNvPicPr>
                      <p:nvPr/>
                    </p:nvPicPr>
                    <p:blipFill>
                      <a:blip r:embed="rId4"/>
                      <a:srcRect/>
                      <a:stretch>
                        <a:fillRect/>
                      </a:stretch>
                    </p:blipFill>
                    <p:spPr bwMode="auto">
                      <a:xfrm>
                        <a:off x="6972012" y="1933350"/>
                        <a:ext cx="1452562"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a:extLst>
              <a:ext uri="{FF2B5EF4-FFF2-40B4-BE49-F238E27FC236}">
                <a16:creationId xmlns:a16="http://schemas.microsoft.com/office/drawing/2014/main" id="{3F8DE88E-508C-42D1-97C2-1253D78FD53B}"/>
              </a:ext>
            </a:extLst>
          </p:cNvPr>
          <p:cNvGrpSpPr/>
          <p:nvPr/>
        </p:nvGrpSpPr>
        <p:grpSpPr>
          <a:xfrm>
            <a:off x="6515100" y="3922662"/>
            <a:ext cx="2628900" cy="2502805"/>
            <a:chOff x="6480139" y="4081187"/>
            <a:chExt cx="2628900" cy="2502805"/>
          </a:xfrm>
        </p:grpSpPr>
        <p:pic>
          <p:nvPicPr>
            <p:cNvPr id="172039" name="Picture 7" descr="6t2">
              <a:extLst>
                <a:ext uri="{FF2B5EF4-FFF2-40B4-BE49-F238E27FC236}">
                  <a16:creationId xmlns:a16="http://schemas.microsoft.com/office/drawing/2014/main" id="{B42A5DF3-6870-47BF-BB52-78B69AD7A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50000"/>
            <a:stretch>
              <a:fillRect/>
            </a:stretch>
          </p:blipFill>
          <p:spPr bwMode="auto">
            <a:xfrm>
              <a:off x="6480139" y="4081187"/>
              <a:ext cx="2628900" cy="250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1" name="Oval 9">
              <a:extLst>
                <a:ext uri="{FF2B5EF4-FFF2-40B4-BE49-F238E27FC236}">
                  <a16:creationId xmlns:a16="http://schemas.microsoft.com/office/drawing/2014/main" id="{9099FC4B-12D8-4390-A421-431679BEE930}"/>
                </a:ext>
              </a:extLst>
            </p:cNvPr>
            <p:cNvSpPr>
              <a:spLocks noChangeArrowheads="1"/>
            </p:cNvSpPr>
            <p:nvPr/>
          </p:nvSpPr>
          <p:spPr bwMode="auto">
            <a:xfrm>
              <a:off x="7121206" y="4862929"/>
              <a:ext cx="259766" cy="562630"/>
            </a:xfrm>
            <a:prstGeom prst="ellipse">
              <a:avLst/>
            </a:prstGeom>
            <a:noFill/>
            <a:ln w="12700" algn="ctr">
              <a:solidFill>
                <a:srgbClr val="FF3300"/>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000">
                <a:latin typeface="Times New Roman" panose="02020603050405020304" pitchFamily="18" charset="0"/>
                <a:ea typeface="宋体" panose="02010600030101010101" pitchFamily="2" charset="-122"/>
              </a:endParaRPr>
            </a:p>
          </p:txBody>
        </p:sp>
      </p:grpSp>
      <p:sp>
        <p:nvSpPr>
          <p:cNvPr id="7" name="矩形 6">
            <a:extLst>
              <a:ext uri="{FF2B5EF4-FFF2-40B4-BE49-F238E27FC236}">
                <a16:creationId xmlns:a16="http://schemas.microsoft.com/office/drawing/2014/main" id="{6839B48A-57EB-4EF5-89F5-D982E516DDFC}"/>
              </a:ext>
            </a:extLst>
          </p:cNvPr>
          <p:cNvSpPr/>
          <p:nvPr/>
        </p:nvSpPr>
        <p:spPr>
          <a:xfrm>
            <a:off x="755576" y="283945"/>
            <a:ext cx="7213202" cy="707886"/>
          </a:xfrm>
          <a:prstGeom prst="rect">
            <a:avLst/>
          </a:prstGeom>
        </p:spPr>
        <p:txBody>
          <a:bodyPr wrap="square">
            <a:spAutoFit/>
          </a:bodyPr>
          <a:lstStyle/>
          <a:p>
            <a:pPr marL="457200" indent="-457200" algn="ctr">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理想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MOS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结构不同偏压下的能带图及电荷分布</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（金属</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型半导体为例）</a:t>
            </a:r>
          </a:p>
        </p:txBody>
      </p:sp>
      <p:pic>
        <p:nvPicPr>
          <p:cNvPr id="8" name="Picture 7" descr="图片1">
            <a:extLst>
              <a:ext uri="{FF2B5EF4-FFF2-40B4-BE49-F238E27FC236}">
                <a16:creationId xmlns:a16="http://schemas.microsoft.com/office/drawing/2014/main" id="{09B99851-39B2-4483-B475-C0DA1EED1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41772" b="24544"/>
          <a:stretch>
            <a:fillRect/>
          </a:stretch>
        </p:blipFill>
        <p:spPr bwMode="auto">
          <a:xfrm>
            <a:off x="6646955" y="2556622"/>
            <a:ext cx="2154102" cy="100783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3423C05-7EAB-43CC-BE4F-D6C2536680EA}"/>
              </a:ext>
            </a:extLst>
          </p:cNvPr>
          <p:cNvSpPr/>
          <p:nvPr/>
        </p:nvSpPr>
        <p:spPr>
          <a:xfrm>
            <a:off x="6256479" y="1514947"/>
            <a:ext cx="2741456" cy="369332"/>
          </a:xfrm>
          <a:prstGeom prst="rect">
            <a:avLst/>
          </a:prstGeom>
        </p:spPr>
        <p:txBody>
          <a:bodyPr wrap="none">
            <a:spAutoFit/>
          </a:bodyPr>
          <a:lstStyle/>
          <a:p>
            <a:r>
              <a:rPr lang="zh-CN" altLang="en-US" b="1" dirty="0">
                <a:solidFill>
                  <a:srgbClr val="FF0000"/>
                </a:solidFill>
                <a:latin typeface="Times New Roman" panose="02020603050405020304" pitchFamily="18" charset="0"/>
                <a:ea typeface="宋体" panose="02010600030101010101" pitchFamily="2" charset="-122"/>
              </a:rPr>
              <a:t>半导体中多数载流子浓度</a:t>
            </a:r>
          </a:p>
        </p:txBody>
      </p:sp>
    </p:spTree>
    <p:extLst>
      <p:ext uri="{BB962C8B-B14F-4D97-AF65-F5344CB8AC3E}">
        <p14:creationId xmlns:p14="http://schemas.microsoft.com/office/powerpoint/2010/main" val="243979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7" name="Rectangle 13">
            <a:extLst>
              <a:ext uri="{FF2B5EF4-FFF2-40B4-BE49-F238E27FC236}">
                <a16:creationId xmlns:a16="http://schemas.microsoft.com/office/drawing/2014/main" id="{03710484-9EDF-4D9F-98B5-6ED99509B856}"/>
              </a:ext>
            </a:extLst>
          </p:cNvPr>
          <p:cNvSpPr>
            <a:spLocks noChangeArrowheads="1"/>
          </p:cNvSpPr>
          <p:nvPr/>
        </p:nvSpPr>
        <p:spPr bwMode="auto">
          <a:xfrm>
            <a:off x="-1701800" y="223199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000">
              <a:latin typeface="Times New Roman" panose="02020603050405020304" pitchFamily="18" charset="0"/>
              <a:ea typeface="宋体" panose="02010600030101010101" pitchFamily="2" charset="-122"/>
            </a:endParaRPr>
          </a:p>
        </p:txBody>
      </p:sp>
      <p:sp>
        <p:nvSpPr>
          <p:cNvPr id="169998" name="Rectangle 14">
            <a:extLst>
              <a:ext uri="{FF2B5EF4-FFF2-40B4-BE49-F238E27FC236}">
                <a16:creationId xmlns:a16="http://schemas.microsoft.com/office/drawing/2014/main" id="{4A564BE3-A3F2-48F9-A058-D58AE2505133}"/>
              </a:ext>
            </a:extLst>
          </p:cNvPr>
          <p:cNvSpPr>
            <a:spLocks noChangeArrowheads="1"/>
          </p:cNvSpPr>
          <p:nvPr/>
        </p:nvSpPr>
        <p:spPr bwMode="auto">
          <a:xfrm>
            <a:off x="413792" y="1910325"/>
            <a:ext cx="4950295" cy="325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30000"/>
              </a:lnSpc>
              <a:buFont typeface="Wingdings" panose="05000000000000000000" pitchFamily="2" charset="2"/>
              <a:buChar char="Ø"/>
            </a:pPr>
            <a:r>
              <a:rPr lang="zh-CN" altLang="en-US" sz="2000" dirty="0">
                <a:latin typeface="Times New Roman" panose="02020603050405020304" pitchFamily="18" charset="0"/>
              </a:rPr>
              <a:t>金属施加小正电压</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G</a:t>
            </a:r>
            <a:r>
              <a:rPr lang="en-US" altLang="zh-CN" sz="2000" dirty="0">
                <a:latin typeface="Times New Roman" panose="02020603050405020304" pitchFamily="18" charset="0"/>
              </a:rPr>
              <a:t>&gt;0</a:t>
            </a:r>
            <a:r>
              <a:rPr lang="zh-CN" altLang="en-US" sz="2000" dirty="0">
                <a:latin typeface="Times New Roman" panose="02020603050405020304" pitchFamily="18" charset="0"/>
              </a:rPr>
              <a:t>，电场从半导体</a:t>
            </a:r>
            <a:r>
              <a:rPr lang="en-US" altLang="zh-CN" sz="2000" dirty="0">
                <a:latin typeface="Times New Roman" panose="02020603050405020304" pitchFamily="18" charset="0"/>
              </a:rPr>
              <a:t>-</a:t>
            </a:r>
            <a:r>
              <a:rPr lang="zh-CN" altLang="en-US" sz="2000" dirty="0">
                <a:latin typeface="Times New Roman" panose="02020603050405020304" pitchFamily="18" charset="0"/>
              </a:rPr>
              <a:t>金属，排斥半导体表面空穴，表面区域带负电（主要是负电离化受主组成）。</a:t>
            </a:r>
            <a:endParaRPr lang="en-US" altLang="zh-CN" sz="2000" dirty="0">
              <a:latin typeface="Times New Roman" panose="02020603050405020304" pitchFamily="18" charset="0"/>
            </a:endParaRPr>
          </a:p>
          <a:p>
            <a:pPr eaLnBrk="0" hangingPunct="0">
              <a:lnSpc>
                <a:spcPct val="130000"/>
              </a:lnSpc>
              <a:buFont typeface="Wingdings" panose="05000000000000000000" pitchFamily="2" charset="2"/>
              <a:buChar char="Ø"/>
            </a:pPr>
            <a:r>
              <a:rPr lang="zh-CN" altLang="en-US" sz="2000" dirty="0">
                <a:solidFill>
                  <a:srgbClr val="FF0000"/>
                </a:solidFill>
                <a:latin typeface="Times New Roman" panose="02020603050405020304" pitchFamily="18" charset="0"/>
              </a:rPr>
              <a:t>半导体表面空穴（多子）浓度低于体内多子浓度，载流子耗尽</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eaLnBrk="0" hangingPunct="0">
              <a:lnSpc>
                <a:spcPct val="130000"/>
              </a:lnSpc>
              <a:buFont typeface="Wingdings" panose="05000000000000000000" pitchFamily="2" charset="2"/>
              <a:buChar char="Ø"/>
            </a:pPr>
            <a:r>
              <a:rPr lang="en-US" altLang="zh-CN" sz="2000" i="1" dirty="0" err="1">
                <a:latin typeface="Times New Roman" panose="02020603050405020304" pitchFamily="18" charset="0"/>
              </a:rPr>
              <a:t>E</a:t>
            </a:r>
            <a:r>
              <a:rPr lang="en-US" altLang="zh-CN" sz="2000" i="1" baseline="-30000" dirty="0" err="1">
                <a:latin typeface="Times New Roman" panose="02020603050405020304" pitchFamily="18" charset="0"/>
              </a:rPr>
              <a:t>i</a:t>
            </a:r>
            <a:r>
              <a:rPr lang="en-US" altLang="zh-CN" sz="2000" i="1" dirty="0">
                <a:latin typeface="Times New Roman" panose="02020603050405020304" pitchFamily="18" charset="0"/>
              </a:rPr>
              <a:t>-E</a:t>
            </a:r>
            <a:r>
              <a:rPr lang="en-US" altLang="zh-CN" sz="2000" i="1" baseline="-30000" dirty="0">
                <a:latin typeface="Times New Roman" panose="02020603050405020304" pitchFamily="18" charset="0"/>
              </a:rPr>
              <a:t>F</a:t>
            </a:r>
            <a:r>
              <a:rPr lang="zh-CN" altLang="en-US" sz="2000" dirty="0">
                <a:latin typeface="Times New Roman" panose="02020603050405020304" pitchFamily="18" charset="0"/>
              </a:rPr>
              <a:t>减小，表面附近能带下弯，</a:t>
            </a:r>
            <a:endParaRPr lang="en-US" altLang="zh-CN" sz="2000" dirty="0">
              <a:latin typeface="Times New Roman" panose="02020603050405020304" pitchFamily="18" charset="0"/>
            </a:endParaRPr>
          </a:p>
          <a:p>
            <a:pPr eaLnBrk="0" hangingPunct="0">
              <a:lnSpc>
                <a:spcPct val="130000"/>
              </a:lnSpc>
              <a:buFont typeface="Wingdings" panose="05000000000000000000" pitchFamily="2" charset="2"/>
              <a:buChar char="Ø"/>
            </a:pPr>
            <a:r>
              <a:rPr lang="zh-CN" altLang="en-US" sz="2000" dirty="0">
                <a:latin typeface="Times New Roman" panose="02020603050405020304" pitchFamily="18" charset="0"/>
              </a:rPr>
              <a:t>与</a:t>
            </a:r>
            <a:r>
              <a:rPr lang="en-US" altLang="zh-CN" sz="2000" dirty="0">
                <a:latin typeface="Times New Roman" panose="02020603050405020304" pitchFamily="18" charset="0"/>
              </a:rPr>
              <a:t>N</a:t>
            </a:r>
            <a:r>
              <a:rPr lang="en-US" altLang="zh-CN" sz="2000" baseline="30000" dirty="0">
                <a:latin typeface="Times New Roman" panose="02020603050405020304" pitchFamily="18" charset="0"/>
              </a:rPr>
              <a:t>+</a:t>
            </a:r>
            <a:r>
              <a:rPr lang="en-US" altLang="zh-CN" sz="2000" dirty="0">
                <a:latin typeface="Times New Roman" panose="02020603050405020304" pitchFamily="18" charset="0"/>
              </a:rPr>
              <a:t>P</a:t>
            </a:r>
            <a:r>
              <a:rPr lang="zh-CN" altLang="en-US" sz="2000" dirty="0">
                <a:latin typeface="Times New Roman" panose="02020603050405020304" pitchFamily="18" charset="0"/>
              </a:rPr>
              <a:t>结的</a:t>
            </a:r>
            <a:r>
              <a:rPr lang="en-US" altLang="zh-CN" sz="2000" dirty="0">
                <a:latin typeface="Times New Roman" panose="02020603050405020304" pitchFamily="18" charset="0"/>
              </a:rPr>
              <a:t>P</a:t>
            </a:r>
            <a:r>
              <a:rPr lang="zh-CN" altLang="en-US" sz="2000" dirty="0">
                <a:latin typeface="Times New Roman" panose="02020603050405020304" pitchFamily="18" charset="0"/>
              </a:rPr>
              <a:t>侧类似，半导体表面区域是载流子的</a:t>
            </a:r>
            <a:r>
              <a:rPr lang="zh-CN" altLang="en-US" sz="2000" dirty="0">
                <a:solidFill>
                  <a:srgbClr val="FF0000"/>
                </a:solidFill>
                <a:latin typeface="Times New Roman" panose="02020603050405020304" pitchFamily="18" charset="0"/>
              </a:rPr>
              <a:t>耗尽区</a:t>
            </a:r>
          </a:p>
        </p:txBody>
      </p:sp>
      <p:sp>
        <p:nvSpPr>
          <p:cNvPr id="170000" name="Rectangle 16">
            <a:extLst>
              <a:ext uri="{FF2B5EF4-FFF2-40B4-BE49-F238E27FC236}">
                <a16:creationId xmlns:a16="http://schemas.microsoft.com/office/drawing/2014/main" id="{7F1D13B2-352D-4504-91E2-C906ED385631}"/>
              </a:ext>
            </a:extLst>
          </p:cNvPr>
          <p:cNvSpPr>
            <a:spLocks noChangeArrowheads="1"/>
          </p:cNvSpPr>
          <p:nvPr/>
        </p:nvSpPr>
        <p:spPr bwMode="auto">
          <a:xfrm>
            <a:off x="422750" y="1457149"/>
            <a:ext cx="2743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solidFill>
                  <a:srgbClr val="FF0000"/>
                </a:solidFill>
                <a:latin typeface="Times New Roman" panose="02020603050405020304" pitchFamily="18" charset="0"/>
                <a:ea typeface="宋体" panose="02010600030101010101" pitchFamily="2" charset="-122"/>
              </a:rPr>
              <a:t>2</a:t>
            </a:r>
            <a:r>
              <a:rPr lang="zh-CN" altLang="en-US" sz="2000" dirty="0">
                <a:solidFill>
                  <a:srgbClr val="FF0000"/>
                </a:solidFill>
                <a:latin typeface="Times New Roman" panose="02020603050405020304" pitchFamily="18" charset="0"/>
                <a:ea typeface="宋体" panose="02010600030101010101" pitchFamily="2" charset="-122"/>
              </a:rPr>
              <a:t>）载流子耗尽</a:t>
            </a:r>
          </a:p>
        </p:txBody>
      </p:sp>
      <p:grpSp>
        <p:nvGrpSpPr>
          <p:cNvPr id="2" name="组合 1">
            <a:extLst>
              <a:ext uri="{FF2B5EF4-FFF2-40B4-BE49-F238E27FC236}">
                <a16:creationId xmlns:a16="http://schemas.microsoft.com/office/drawing/2014/main" id="{506EED55-CE86-49A0-8954-49F8CEE20FFB}"/>
              </a:ext>
            </a:extLst>
          </p:cNvPr>
          <p:cNvGrpSpPr/>
          <p:nvPr/>
        </p:nvGrpSpPr>
        <p:grpSpPr>
          <a:xfrm>
            <a:off x="5746028" y="2921533"/>
            <a:ext cx="2858420" cy="2613022"/>
            <a:chOff x="5572413" y="1159785"/>
            <a:chExt cx="2310043" cy="2018149"/>
          </a:xfrm>
        </p:grpSpPr>
        <p:pic>
          <p:nvPicPr>
            <p:cNvPr id="169996" name="Picture 12" descr="6t2">
              <a:extLst>
                <a:ext uri="{FF2B5EF4-FFF2-40B4-BE49-F238E27FC236}">
                  <a16:creationId xmlns:a16="http://schemas.microsoft.com/office/drawing/2014/main" id="{C063BB80-41F6-4191-A74C-EDC84534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00"/>
            <a:stretch>
              <a:fillRect/>
            </a:stretch>
          </p:blipFill>
          <p:spPr bwMode="auto">
            <a:xfrm>
              <a:off x="5572413" y="1159785"/>
              <a:ext cx="2310043" cy="2018149"/>
            </a:xfrm>
            <a:prstGeom prst="rect">
              <a:avLst/>
            </a:prstGeom>
            <a:noFill/>
            <a:extLst>
              <a:ext uri="{909E8E84-426E-40DD-AFC4-6F175D3DCCD1}">
                <a14:hiddenFill xmlns:a14="http://schemas.microsoft.com/office/drawing/2010/main">
                  <a:solidFill>
                    <a:srgbClr val="FFFFFF"/>
                  </a:solidFill>
                </a14:hiddenFill>
              </a:ext>
            </a:extLst>
          </p:spPr>
        </p:pic>
        <p:sp>
          <p:nvSpPr>
            <p:cNvPr id="170008" name="Oval 24">
              <a:extLst>
                <a:ext uri="{FF2B5EF4-FFF2-40B4-BE49-F238E27FC236}">
                  <a16:creationId xmlns:a16="http://schemas.microsoft.com/office/drawing/2014/main" id="{0D18BCC3-1B1D-4F04-8658-4734CEB9119E}"/>
                </a:ext>
              </a:extLst>
            </p:cNvPr>
            <p:cNvSpPr>
              <a:spLocks noChangeArrowheads="1"/>
            </p:cNvSpPr>
            <p:nvPr/>
          </p:nvSpPr>
          <p:spPr bwMode="auto">
            <a:xfrm>
              <a:off x="6308436" y="1835743"/>
              <a:ext cx="209931" cy="434543"/>
            </a:xfrm>
            <a:prstGeom prst="ellipse">
              <a:avLst/>
            </a:prstGeom>
            <a:noFill/>
            <a:ln w="12700" algn="ctr">
              <a:solidFill>
                <a:srgbClr val="FF3300"/>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000">
                <a:latin typeface="Times New Roman" panose="02020603050405020304" pitchFamily="18" charset="0"/>
                <a:ea typeface="宋体" panose="02010600030101010101" pitchFamily="2" charset="-122"/>
              </a:endParaRPr>
            </a:p>
          </p:txBody>
        </p:sp>
      </p:grpSp>
      <p:graphicFrame>
        <p:nvGraphicFramePr>
          <p:cNvPr id="14" name="Object 8">
            <a:extLst>
              <a:ext uri="{FF2B5EF4-FFF2-40B4-BE49-F238E27FC236}">
                <a16:creationId xmlns:a16="http://schemas.microsoft.com/office/drawing/2014/main" id="{1FDD5758-B7FF-4364-AE5A-8237B18F4E4F}"/>
              </a:ext>
            </a:extLst>
          </p:cNvPr>
          <p:cNvGraphicFramePr>
            <a:graphicFrameLocks noChangeAspect="1"/>
          </p:cNvGraphicFramePr>
          <p:nvPr>
            <p:extLst>
              <p:ext uri="{D42A27DB-BD31-4B8C-83A1-F6EECF244321}">
                <p14:modId xmlns:p14="http://schemas.microsoft.com/office/powerpoint/2010/main" val="3866829834"/>
              </p:ext>
            </p:extLst>
          </p:nvPr>
        </p:nvGraphicFramePr>
        <p:xfrm>
          <a:off x="6444208" y="2310586"/>
          <a:ext cx="1452562" cy="323850"/>
        </p:xfrm>
        <a:graphic>
          <a:graphicData uri="http://schemas.openxmlformats.org/presentationml/2006/ole">
            <mc:AlternateContent xmlns:mc="http://schemas.openxmlformats.org/markup-compatibility/2006">
              <mc:Choice xmlns:v="urn:schemas-microsoft-com:vml" Requires="v">
                <p:oleObj spid="_x0000_s256033" name="Equation" r:id="rId4" imgW="1143000" imgH="253800" progId="Equation.DSMT4">
                  <p:embed/>
                </p:oleObj>
              </mc:Choice>
              <mc:Fallback>
                <p:oleObj name="Equation" r:id="rId4" imgW="1143000" imgH="253800" progId="Equation.DSMT4">
                  <p:embed/>
                  <p:pic>
                    <p:nvPicPr>
                      <p:cNvPr id="172040" name="Object 8">
                        <a:extLst>
                          <a:ext uri="{FF2B5EF4-FFF2-40B4-BE49-F238E27FC236}">
                            <a16:creationId xmlns:a16="http://schemas.microsoft.com/office/drawing/2014/main" id="{D39B78CA-170C-45D5-B858-8F76B84D87AB}"/>
                          </a:ext>
                        </a:extLst>
                      </p:cNvPr>
                      <p:cNvPicPr>
                        <a:picLocks noChangeAspect="1" noChangeArrowheads="1"/>
                      </p:cNvPicPr>
                      <p:nvPr/>
                    </p:nvPicPr>
                    <p:blipFill>
                      <a:blip r:embed="rId5"/>
                      <a:srcRect/>
                      <a:stretch>
                        <a:fillRect/>
                      </a:stretch>
                    </p:blipFill>
                    <p:spPr bwMode="auto">
                      <a:xfrm>
                        <a:off x="6444208" y="2310586"/>
                        <a:ext cx="1452562"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a:extLst>
              <a:ext uri="{FF2B5EF4-FFF2-40B4-BE49-F238E27FC236}">
                <a16:creationId xmlns:a16="http://schemas.microsoft.com/office/drawing/2014/main" id="{0549B955-D6F7-4282-B53A-C43DF514B8D0}"/>
              </a:ext>
            </a:extLst>
          </p:cNvPr>
          <p:cNvSpPr/>
          <p:nvPr/>
        </p:nvSpPr>
        <p:spPr>
          <a:xfrm>
            <a:off x="5940825" y="1687982"/>
            <a:ext cx="2741456" cy="369332"/>
          </a:xfrm>
          <a:prstGeom prst="rect">
            <a:avLst/>
          </a:prstGeom>
        </p:spPr>
        <p:txBody>
          <a:bodyPr wrap="none">
            <a:spAutoFit/>
          </a:bodyPr>
          <a:lstStyle/>
          <a:p>
            <a:r>
              <a:rPr lang="zh-CN" altLang="en-US" b="1" dirty="0">
                <a:solidFill>
                  <a:srgbClr val="FF0000"/>
                </a:solidFill>
                <a:latin typeface="Times New Roman" panose="02020603050405020304" pitchFamily="18" charset="0"/>
                <a:ea typeface="宋体" panose="02010600030101010101" pitchFamily="2" charset="-122"/>
              </a:rPr>
              <a:t>半导体中多数载流子浓度</a:t>
            </a:r>
          </a:p>
        </p:txBody>
      </p:sp>
    </p:spTree>
    <p:extLst>
      <p:ext uri="{BB962C8B-B14F-4D97-AF65-F5344CB8AC3E}">
        <p14:creationId xmlns:p14="http://schemas.microsoft.com/office/powerpoint/2010/main" val="345702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1" name="Picture 5" descr="6t2a">
            <a:extLst>
              <a:ext uri="{FF2B5EF4-FFF2-40B4-BE49-F238E27FC236}">
                <a16:creationId xmlns:a16="http://schemas.microsoft.com/office/drawing/2014/main" id="{504FA6C3-7505-49A0-8424-207C1E464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828800"/>
            <a:ext cx="3429000" cy="2830513"/>
          </a:xfrm>
          <a:prstGeom prst="rect">
            <a:avLst/>
          </a:prstGeom>
          <a:noFill/>
          <a:extLst>
            <a:ext uri="{909E8E84-426E-40DD-AFC4-6F175D3DCCD1}">
              <a14:hiddenFill xmlns:a14="http://schemas.microsoft.com/office/drawing/2010/main">
                <a:solidFill>
                  <a:srgbClr val="FFFFFF"/>
                </a:solidFill>
              </a14:hiddenFill>
            </a:ext>
          </a:extLst>
        </p:spPr>
      </p:pic>
      <p:sp>
        <p:nvSpPr>
          <p:cNvPr id="173062" name="Rectangle 6">
            <a:extLst>
              <a:ext uri="{FF2B5EF4-FFF2-40B4-BE49-F238E27FC236}">
                <a16:creationId xmlns:a16="http://schemas.microsoft.com/office/drawing/2014/main" id="{2E900CFD-CB7C-4A83-9D76-9ABFA04060A1}"/>
              </a:ext>
            </a:extLst>
          </p:cNvPr>
          <p:cNvSpPr>
            <a:spLocks noChangeArrowheads="1"/>
          </p:cNvSpPr>
          <p:nvPr/>
        </p:nvSpPr>
        <p:spPr bwMode="auto">
          <a:xfrm>
            <a:off x="539552" y="422656"/>
            <a:ext cx="3429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rgbClr val="FF0000"/>
                </a:solidFill>
                <a:latin typeface="Times New Roman" panose="02020603050405020304" pitchFamily="18" charset="0"/>
                <a:ea typeface="宋体" panose="02010600030101010101" pitchFamily="2" charset="-122"/>
              </a:rPr>
              <a:t>3</a:t>
            </a:r>
            <a:r>
              <a:rPr lang="zh-CN" altLang="en-US" sz="2000">
                <a:solidFill>
                  <a:srgbClr val="FF0000"/>
                </a:solidFill>
                <a:latin typeface="Times New Roman" panose="02020603050405020304" pitchFamily="18" charset="0"/>
                <a:ea typeface="宋体" panose="02010600030101010101" pitchFamily="2" charset="-122"/>
              </a:rPr>
              <a:t>）载流子反型</a:t>
            </a:r>
          </a:p>
        </p:txBody>
      </p:sp>
      <p:sp>
        <p:nvSpPr>
          <p:cNvPr id="173063" name="Rectangle 7">
            <a:extLst>
              <a:ext uri="{FF2B5EF4-FFF2-40B4-BE49-F238E27FC236}">
                <a16:creationId xmlns:a16="http://schemas.microsoft.com/office/drawing/2014/main" id="{CBEA88D0-61E6-408D-AA3E-4E3E6D108075}"/>
              </a:ext>
            </a:extLst>
          </p:cNvPr>
          <p:cNvSpPr>
            <a:spLocks noChangeArrowheads="1"/>
          </p:cNvSpPr>
          <p:nvPr/>
        </p:nvSpPr>
        <p:spPr bwMode="auto">
          <a:xfrm>
            <a:off x="396876" y="1015280"/>
            <a:ext cx="4876800" cy="3965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60000"/>
              </a:lnSpc>
              <a:buFont typeface="Wingdings" panose="05000000000000000000" pitchFamily="2" charset="2"/>
              <a:buChar char="Ø"/>
            </a:pPr>
            <a:r>
              <a:rPr lang="zh-CN" altLang="en-US" sz="2000" dirty="0">
                <a:latin typeface="Times New Roman" panose="02020603050405020304" pitchFamily="18" charset="0"/>
              </a:rPr>
              <a:t>在耗尽的基础上进一步增加正偏压</a:t>
            </a:r>
            <a:r>
              <a:rPr lang="en-US" altLang="zh-CN" sz="2000" i="1" dirty="0">
                <a:latin typeface="Times New Roman" panose="02020603050405020304" pitchFamily="18" charset="0"/>
              </a:rPr>
              <a:t>V</a:t>
            </a:r>
            <a:r>
              <a:rPr lang="en-US" altLang="zh-CN" sz="2000" i="1" baseline="-30000" dirty="0">
                <a:latin typeface="Times New Roman" panose="02020603050405020304" pitchFamily="18" charset="0"/>
              </a:rPr>
              <a:t>G</a:t>
            </a:r>
            <a:r>
              <a:rPr lang="zh-CN" altLang="en-US" sz="2000" dirty="0">
                <a:latin typeface="Times New Roman" panose="02020603050405020304" pitchFamily="18" charset="0"/>
              </a:rPr>
              <a:t>，</a:t>
            </a:r>
            <a:r>
              <a:rPr lang="zh-CN" altLang="en-US" sz="2000" dirty="0">
                <a:solidFill>
                  <a:srgbClr val="FF0000"/>
                </a:solidFill>
                <a:latin typeface="Times New Roman" panose="02020603050405020304" pitchFamily="18" charset="0"/>
              </a:rPr>
              <a:t>表面附近少子（电子浓度）高于本征载流子浓度，成为</a:t>
            </a:r>
            <a:r>
              <a:rPr lang="en-US" altLang="zh-CN" sz="2000" dirty="0">
                <a:solidFill>
                  <a:srgbClr val="FF0000"/>
                </a:solidFill>
                <a:latin typeface="Times New Roman" panose="02020603050405020304" pitchFamily="18" charset="0"/>
              </a:rPr>
              <a:t>N</a:t>
            </a:r>
            <a:r>
              <a:rPr lang="zh-CN" altLang="en-US" sz="2000" dirty="0">
                <a:solidFill>
                  <a:srgbClr val="FF0000"/>
                </a:solidFill>
                <a:latin typeface="Times New Roman" panose="02020603050405020304" pitchFamily="18" charset="0"/>
              </a:rPr>
              <a:t>型半导体（反型层）。</a:t>
            </a:r>
            <a:endParaRPr lang="en-US" altLang="zh-CN" sz="2000" dirty="0">
              <a:solidFill>
                <a:srgbClr val="FF0000"/>
              </a:solidFill>
              <a:latin typeface="Times New Roman" panose="02020603050405020304" pitchFamily="18" charset="0"/>
            </a:endParaRPr>
          </a:p>
          <a:p>
            <a:pPr marL="285750" indent="-285750">
              <a:lnSpc>
                <a:spcPct val="160000"/>
              </a:lnSpc>
              <a:buFont typeface="Wingdings" panose="05000000000000000000" pitchFamily="2" charset="2"/>
              <a:buChar char="Ø"/>
            </a:pPr>
            <a:r>
              <a:rPr lang="zh-CN" altLang="en-US" sz="2000" dirty="0">
                <a:solidFill>
                  <a:srgbClr val="FF0000"/>
                </a:solidFill>
                <a:latin typeface="Times New Roman" panose="02020603050405020304" pitchFamily="18" charset="0"/>
              </a:rPr>
              <a:t>表面反型层内负电荷为自由载流子，形成导电沟道</a:t>
            </a:r>
          </a:p>
          <a:p>
            <a:pPr marL="285750" indent="-285750">
              <a:lnSpc>
                <a:spcPct val="160000"/>
              </a:lnSpc>
              <a:buFont typeface="Wingdings" panose="05000000000000000000" pitchFamily="2" charset="2"/>
              <a:buChar char="Ø"/>
            </a:pPr>
            <a:r>
              <a:rPr lang="zh-CN" altLang="en-US" sz="2000" dirty="0">
                <a:latin typeface="Times New Roman" panose="02020603050405020304" pitchFamily="18" charset="0"/>
              </a:rPr>
              <a:t>表面附近能带更弯，使半导体表面附近的禁带中央</a:t>
            </a:r>
            <a:r>
              <a:rPr lang="en-US" altLang="zh-CN" sz="2000" i="1" dirty="0" err="1">
                <a:latin typeface="Times New Roman" panose="02020603050405020304" pitchFamily="18" charset="0"/>
              </a:rPr>
              <a:t>E</a:t>
            </a:r>
            <a:r>
              <a:rPr lang="en-US" altLang="zh-CN" sz="2000" i="1" baseline="-30000" dirty="0" err="1">
                <a:latin typeface="Times New Roman" panose="02020603050405020304" pitchFamily="18" charset="0"/>
              </a:rPr>
              <a:t>i</a:t>
            </a:r>
            <a:r>
              <a:rPr lang="zh-CN" altLang="en-US" sz="2000" dirty="0">
                <a:latin typeface="Times New Roman" panose="02020603050405020304" pitchFamily="18" charset="0"/>
              </a:rPr>
              <a:t>比恒定的费米能级</a:t>
            </a:r>
            <a:r>
              <a:rPr lang="en-US" altLang="zh-CN" sz="2000" i="1" dirty="0">
                <a:latin typeface="Times New Roman" panose="02020603050405020304" pitchFamily="18" charset="0"/>
              </a:rPr>
              <a:t>E</a:t>
            </a:r>
            <a:r>
              <a:rPr lang="en-US" altLang="zh-CN" sz="2000" i="1" baseline="-30000" dirty="0">
                <a:latin typeface="Times New Roman" panose="02020603050405020304" pitchFamily="18" charset="0"/>
              </a:rPr>
              <a:t>F</a:t>
            </a:r>
            <a:r>
              <a:rPr lang="zh-CN" altLang="en-US" sz="2000" dirty="0">
                <a:latin typeface="Times New Roman" panose="02020603050405020304" pitchFamily="18" charset="0"/>
              </a:rPr>
              <a:t>还要低，</a:t>
            </a:r>
            <a:r>
              <a:rPr lang="en-US" altLang="zh-CN" sz="2000" i="1" dirty="0" err="1">
                <a:latin typeface="Times New Roman" panose="02020603050405020304" pitchFamily="18" charset="0"/>
              </a:rPr>
              <a:t>E</a:t>
            </a:r>
            <a:r>
              <a:rPr lang="en-US" altLang="zh-CN" sz="2000" i="1" baseline="-30000" dirty="0" err="1">
                <a:latin typeface="Times New Roman" panose="02020603050405020304" pitchFamily="18" charset="0"/>
              </a:rPr>
              <a:t>i</a:t>
            </a:r>
            <a:r>
              <a:rPr lang="en-US" altLang="zh-CN" sz="2000" i="1" dirty="0">
                <a:latin typeface="Times New Roman" panose="02020603050405020304" pitchFamily="18" charset="0"/>
              </a:rPr>
              <a:t>&lt;E</a:t>
            </a:r>
            <a:r>
              <a:rPr lang="en-US" altLang="zh-CN" sz="2000" i="1" baseline="-30000" dirty="0">
                <a:latin typeface="Times New Roman" panose="02020603050405020304" pitchFamily="18" charset="0"/>
              </a:rPr>
              <a:t>F</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p:txBody>
      </p:sp>
      <p:sp>
        <p:nvSpPr>
          <p:cNvPr id="173064" name="Rectangle 8">
            <a:extLst>
              <a:ext uri="{FF2B5EF4-FFF2-40B4-BE49-F238E27FC236}">
                <a16:creationId xmlns:a16="http://schemas.microsoft.com/office/drawing/2014/main" id="{1D371A77-F9D2-4757-9259-B6C6DBF7B0FE}"/>
              </a:ext>
            </a:extLst>
          </p:cNvPr>
          <p:cNvSpPr>
            <a:spLocks noChangeArrowheads="1"/>
          </p:cNvSpPr>
          <p:nvPr/>
        </p:nvSpPr>
        <p:spPr bwMode="auto">
          <a:xfrm>
            <a:off x="396876" y="4925039"/>
            <a:ext cx="7983276" cy="133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40000"/>
              </a:lnSpc>
              <a:buFont typeface="Wingdings" panose="05000000000000000000" pitchFamily="2" charset="2"/>
              <a:buChar char="Ø"/>
            </a:pPr>
            <a:r>
              <a:rPr lang="zh-CN" altLang="en-US" sz="2000" dirty="0">
                <a:latin typeface="Times New Roman" panose="02020603050405020304" pitchFamily="18" charset="0"/>
              </a:rPr>
              <a:t>半导体体内仍保持原来状态，为</a:t>
            </a:r>
            <a:r>
              <a:rPr lang="en-US" altLang="zh-CN" sz="2000" dirty="0">
                <a:latin typeface="Times New Roman" panose="02020603050405020304" pitchFamily="18" charset="0"/>
              </a:rPr>
              <a:t>P</a:t>
            </a:r>
            <a:r>
              <a:rPr lang="zh-CN" altLang="en-US" sz="2000" dirty="0">
                <a:latin typeface="Times New Roman" panose="02020603050405020304" pitchFamily="18" charset="0"/>
              </a:rPr>
              <a:t>型。</a:t>
            </a:r>
          </a:p>
          <a:p>
            <a:pPr marL="285750" indent="-285750" eaLnBrk="0" hangingPunct="0">
              <a:lnSpc>
                <a:spcPct val="140000"/>
              </a:lnSpc>
              <a:buFont typeface="Wingdings" panose="05000000000000000000" pitchFamily="2" charset="2"/>
              <a:buChar char="Ø"/>
            </a:pPr>
            <a:r>
              <a:rPr lang="zh-CN" altLang="en-US" sz="2000" dirty="0">
                <a:latin typeface="Times New Roman" panose="02020603050405020304" pitchFamily="18" charset="0"/>
              </a:rPr>
              <a:t>在金属电极的正偏压下，半导体反型层与体内感应出</a:t>
            </a:r>
            <a:r>
              <a:rPr lang="zh-CN" altLang="en-US" sz="2000" dirty="0">
                <a:solidFill>
                  <a:srgbClr val="FF0000"/>
                </a:solidFill>
                <a:latin typeface="Times New Roman" panose="02020603050405020304" pitchFamily="18" charset="0"/>
              </a:rPr>
              <a:t>场感应</a:t>
            </a:r>
            <a:r>
              <a:rPr lang="en-US" altLang="zh-CN" sz="2000" dirty="0">
                <a:solidFill>
                  <a:srgbClr val="FF0000"/>
                </a:solidFill>
                <a:latin typeface="Times New Roman" panose="02020603050405020304" pitchFamily="18" charset="0"/>
              </a:rPr>
              <a:t>PN</a:t>
            </a:r>
            <a:r>
              <a:rPr lang="zh-CN" altLang="en-US" sz="2000" dirty="0">
                <a:solidFill>
                  <a:srgbClr val="FF0000"/>
                </a:solidFill>
                <a:latin typeface="Times New Roman" panose="02020603050405020304" pitchFamily="18" charset="0"/>
              </a:rPr>
              <a:t>结</a:t>
            </a:r>
            <a:r>
              <a:rPr lang="zh-CN" altLang="en-US" sz="2000" dirty="0">
                <a:latin typeface="Times New Roman" panose="02020603050405020304" pitchFamily="18" charset="0"/>
              </a:rPr>
              <a:t>。</a:t>
            </a:r>
          </a:p>
          <a:p>
            <a:pPr marL="285750" indent="-285750" eaLnBrk="0" hangingPunct="0">
              <a:lnSpc>
                <a:spcPct val="140000"/>
              </a:lnSpc>
              <a:buFont typeface="Wingdings" panose="05000000000000000000" pitchFamily="2" charset="2"/>
              <a:buChar char="Ø"/>
            </a:pPr>
            <a:r>
              <a:rPr lang="zh-CN" altLang="en-US" sz="2000" dirty="0">
                <a:latin typeface="Times New Roman" panose="02020603050405020304" pitchFamily="18" charset="0"/>
              </a:rPr>
              <a:t>场感应</a:t>
            </a:r>
            <a:r>
              <a:rPr lang="en-US" altLang="zh-CN" sz="2000" dirty="0">
                <a:latin typeface="Times New Roman" panose="02020603050405020304" pitchFamily="18" charset="0"/>
              </a:rPr>
              <a:t>PN</a:t>
            </a:r>
            <a:r>
              <a:rPr lang="zh-CN" altLang="en-US" sz="2000" dirty="0">
                <a:latin typeface="Times New Roman" panose="02020603050405020304" pitchFamily="18" charset="0"/>
              </a:rPr>
              <a:t>结在偏压撤销后消失。</a:t>
            </a:r>
          </a:p>
        </p:txBody>
      </p:sp>
      <p:sp>
        <p:nvSpPr>
          <p:cNvPr id="173065" name="Oval 9">
            <a:extLst>
              <a:ext uri="{FF2B5EF4-FFF2-40B4-BE49-F238E27FC236}">
                <a16:creationId xmlns:a16="http://schemas.microsoft.com/office/drawing/2014/main" id="{3D53F9A9-5166-4620-A355-D4C5286BB4E0}"/>
              </a:ext>
            </a:extLst>
          </p:cNvPr>
          <p:cNvSpPr>
            <a:spLocks noChangeArrowheads="1"/>
          </p:cNvSpPr>
          <p:nvPr/>
        </p:nvSpPr>
        <p:spPr bwMode="auto">
          <a:xfrm>
            <a:off x="6629400" y="2728585"/>
            <a:ext cx="381000" cy="562630"/>
          </a:xfrm>
          <a:prstGeom prst="ellipse">
            <a:avLst/>
          </a:prstGeom>
          <a:noFill/>
          <a:ln w="12700" algn="ctr">
            <a:solidFill>
              <a:srgbClr val="FF3300"/>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a:latin typeface="Times New Roman" panose="02020603050405020304" pitchFamily="18" charset="0"/>
              <a:ea typeface="宋体" panose="02010600030101010101" pitchFamily="2" charset="-122"/>
            </a:endParaRPr>
          </a:p>
        </p:txBody>
      </p:sp>
      <p:graphicFrame>
        <p:nvGraphicFramePr>
          <p:cNvPr id="8" name="Object 4">
            <a:extLst>
              <a:ext uri="{FF2B5EF4-FFF2-40B4-BE49-F238E27FC236}">
                <a16:creationId xmlns:a16="http://schemas.microsoft.com/office/drawing/2014/main" id="{98AFF133-DAC8-4568-881C-1E7701CC151F}"/>
              </a:ext>
            </a:extLst>
          </p:cNvPr>
          <p:cNvGraphicFramePr>
            <a:graphicFrameLocks noChangeAspect="1"/>
          </p:cNvGraphicFramePr>
          <p:nvPr>
            <p:extLst>
              <p:ext uri="{D42A27DB-BD31-4B8C-83A1-F6EECF244321}">
                <p14:modId xmlns:p14="http://schemas.microsoft.com/office/powerpoint/2010/main" val="3756026249"/>
              </p:ext>
            </p:extLst>
          </p:nvPr>
        </p:nvGraphicFramePr>
        <p:xfrm>
          <a:off x="6308725" y="1149350"/>
          <a:ext cx="1879600" cy="427038"/>
        </p:xfrm>
        <a:graphic>
          <a:graphicData uri="http://schemas.openxmlformats.org/presentationml/2006/ole">
            <mc:AlternateContent xmlns:mc="http://schemas.openxmlformats.org/markup-compatibility/2006">
              <mc:Choice xmlns:v="urn:schemas-microsoft-com:vml" Requires="v">
                <p:oleObj spid="_x0000_s257059" name="Equation" r:id="rId4" imgW="1130040" imgH="253800" progId="Equation.DSMT4">
                  <p:embed/>
                </p:oleObj>
              </mc:Choice>
              <mc:Fallback>
                <p:oleObj name="Equation" r:id="rId4" imgW="1130040" imgH="253800" progId="Equation.DSMT4">
                  <p:embed/>
                  <p:pic>
                    <p:nvPicPr>
                      <p:cNvPr id="173060" name="Object 4">
                        <a:extLst>
                          <a:ext uri="{FF2B5EF4-FFF2-40B4-BE49-F238E27FC236}">
                            <a16:creationId xmlns:a16="http://schemas.microsoft.com/office/drawing/2014/main" id="{153528C0-E0E0-49AD-B9D2-B7743B20FA3B}"/>
                          </a:ext>
                        </a:extLst>
                      </p:cNvPr>
                      <p:cNvPicPr>
                        <a:picLocks noChangeAspect="1" noChangeArrowheads="1"/>
                      </p:cNvPicPr>
                      <p:nvPr/>
                    </p:nvPicPr>
                    <p:blipFill>
                      <a:blip r:embed="rId5"/>
                      <a:srcRect/>
                      <a:stretch>
                        <a:fillRect/>
                      </a:stretch>
                    </p:blipFill>
                    <p:spPr bwMode="auto">
                      <a:xfrm>
                        <a:off x="6308725" y="1149350"/>
                        <a:ext cx="18796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a:extLst>
              <a:ext uri="{FF2B5EF4-FFF2-40B4-BE49-F238E27FC236}">
                <a16:creationId xmlns:a16="http://schemas.microsoft.com/office/drawing/2014/main" id="{E19057CE-0088-4300-81B4-C024EFD5CD3B}"/>
              </a:ext>
            </a:extLst>
          </p:cNvPr>
          <p:cNvSpPr/>
          <p:nvPr/>
        </p:nvSpPr>
        <p:spPr>
          <a:xfrm>
            <a:off x="5868144" y="643523"/>
            <a:ext cx="2741456" cy="369332"/>
          </a:xfrm>
          <a:prstGeom prst="rect">
            <a:avLst/>
          </a:prstGeom>
        </p:spPr>
        <p:txBody>
          <a:bodyPr wrap="none">
            <a:spAutoFit/>
          </a:bodyPr>
          <a:lstStyle/>
          <a:p>
            <a:r>
              <a:rPr lang="zh-CN" altLang="en-US" b="1" dirty="0">
                <a:solidFill>
                  <a:srgbClr val="FF0000"/>
                </a:solidFill>
                <a:latin typeface="Times New Roman" panose="02020603050405020304" pitchFamily="18" charset="0"/>
                <a:ea typeface="宋体" panose="02010600030101010101" pitchFamily="2" charset="-122"/>
              </a:rPr>
              <a:t>半导体中少数载流子浓度</a:t>
            </a:r>
          </a:p>
        </p:txBody>
      </p:sp>
    </p:spTree>
    <p:extLst>
      <p:ext uri="{BB962C8B-B14F-4D97-AF65-F5344CB8AC3E}">
        <p14:creationId xmlns:p14="http://schemas.microsoft.com/office/powerpoint/2010/main" val="9849128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2206</TotalTime>
  <Words>3403</Words>
  <Application>Microsoft Office PowerPoint</Application>
  <PresentationFormat>全屏显示(4:3)</PresentationFormat>
  <Paragraphs>257</Paragraphs>
  <Slides>40</Slides>
  <Notes>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48" baseType="lpstr">
      <vt:lpstr>等线</vt:lpstr>
      <vt:lpstr>等线 Light</vt:lpstr>
      <vt:lpstr>Arial</vt:lpstr>
      <vt:lpstr>Times New Roman</vt:lpstr>
      <vt:lpstr>Wingdings</vt:lpstr>
      <vt:lpstr>Office 主题​​</vt:lpstr>
      <vt:lpstr>Equation</vt:lpstr>
      <vt:lpstr>Microsoft Equation 3.0</vt:lpstr>
      <vt:lpstr>第4章 MOS场效应晶体管 </vt:lpstr>
      <vt:lpstr>PowerPoint 演示文稿</vt:lpstr>
      <vt:lpstr>PowerPoint 演示文稿</vt:lpstr>
      <vt:lpstr>4.1 MOS结构与基本性质 4.1.1 理想MOS结构与基本性质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MOS场效应晶体管的阀值电压 4.3.1 阀值电压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半导体材料的基本性质 </dc:title>
  <dc:creator>番茄花园</dc:creator>
  <cp:lastModifiedBy>陈达</cp:lastModifiedBy>
  <cp:revision>77</cp:revision>
  <dcterms:created xsi:type="dcterms:W3CDTF">2008-12-02T04:00:09Z</dcterms:created>
  <dcterms:modified xsi:type="dcterms:W3CDTF">2019-05-22T09:44:12Z</dcterms:modified>
</cp:coreProperties>
</file>